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9" r:id="rId3"/>
    <p:sldId id="258" r:id="rId4"/>
    <p:sldId id="294" r:id="rId5"/>
    <p:sldId id="275" r:id="rId6"/>
    <p:sldId id="276" r:id="rId7"/>
    <p:sldId id="277" r:id="rId8"/>
    <p:sldId id="295" r:id="rId9"/>
    <p:sldId id="296" r:id="rId10"/>
    <p:sldId id="297" r:id="rId11"/>
    <p:sldId id="299" r:id="rId12"/>
    <p:sldId id="298" r:id="rId13"/>
    <p:sldId id="300" r:id="rId14"/>
    <p:sldId id="301" r:id="rId15"/>
    <p:sldId id="306" r:id="rId16"/>
    <p:sldId id="302" r:id="rId17"/>
    <p:sldId id="307" r:id="rId18"/>
    <p:sldId id="303" r:id="rId19"/>
    <p:sldId id="308" r:id="rId20"/>
    <p:sldId id="304" r:id="rId21"/>
    <p:sldId id="309" r:id="rId22"/>
    <p:sldId id="310" r:id="rId23"/>
    <p:sldId id="311" r:id="rId24"/>
    <p:sldId id="312" r:id="rId25"/>
    <p:sldId id="314" r:id="rId26"/>
    <p:sldId id="313" r:id="rId27"/>
    <p:sldId id="270"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188" y="96"/>
      </p:cViewPr>
      <p:guideLst>
        <p:guide orient="horz" pos="3504"/>
        <p:guide pos="144"/>
      </p:guideLst>
    </p:cSldViewPr>
  </p:slideViewPr>
  <p:notesTextViewPr>
    <p:cViewPr>
      <p:scale>
        <a:sx n="1" d="1"/>
        <a:sy n="1" d="1"/>
      </p:scale>
      <p:origin x="0" y="0"/>
    </p:cViewPr>
  </p:notesTextViewPr>
  <p:sorterViewPr>
    <p:cViewPr>
      <p:scale>
        <a:sx n="70" d="100"/>
        <a:sy n="70" d="100"/>
      </p:scale>
      <p:origin x="0" y="-2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1630163876576"/>
          <c:y val="0.14457532808398948"/>
          <c:w val="0.48310571472683561"/>
          <c:h val="0.78752849386977308"/>
        </c:manualLayout>
      </c:layout>
      <c:pieChart>
        <c:varyColors val="1"/>
        <c:ser>
          <c:idx val="0"/>
          <c:order val="0"/>
          <c:tx>
            <c:strRef>
              <c:f>Sheet1!$B$1</c:f>
              <c:strCache>
                <c:ptCount val="1"/>
                <c:pt idx="0">
                  <c:v>Sales</c:v>
                </c:pt>
              </c:strCache>
            </c:strRef>
          </c:tx>
          <c:spPr>
            <a:ln w="19050" cmpd="sng"/>
          </c:spPr>
          <c:explosion val="3"/>
          <c:dPt>
            <c:idx val="0"/>
            <c:bubble3D val="0"/>
            <c:spPr>
              <a:solidFill>
                <a:schemeClr val="accent1"/>
              </a:solidFill>
              <a:ln w="19050" cmpd="sng">
                <a:solidFill>
                  <a:schemeClr val="lt1"/>
                </a:solidFill>
              </a:ln>
              <a:effectLst/>
            </c:spPr>
            <c:extLst>
              <c:ext xmlns:c16="http://schemas.microsoft.com/office/drawing/2014/chart" uri="{C3380CC4-5D6E-409C-BE32-E72D297353CC}">
                <c16:uniqueId val="{00000001-7960-4AB3-AD5C-C74B8AAFC2D9}"/>
              </c:ext>
            </c:extLst>
          </c:dPt>
          <c:dPt>
            <c:idx val="1"/>
            <c:bubble3D val="0"/>
            <c:spPr>
              <a:solidFill>
                <a:schemeClr val="accent2"/>
              </a:solidFill>
              <a:ln w="19050" cmpd="sng">
                <a:solidFill>
                  <a:schemeClr val="lt1"/>
                </a:solidFill>
              </a:ln>
              <a:effectLst/>
            </c:spPr>
            <c:extLst>
              <c:ext xmlns:c16="http://schemas.microsoft.com/office/drawing/2014/chart" uri="{C3380CC4-5D6E-409C-BE32-E72D297353CC}">
                <c16:uniqueId val="{00000003-7960-4AB3-AD5C-C74B8AAFC2D9}"/>
              </c:ext>
            </c:extLst>
          </c:dPt>
          <c:dPt>
            <c:idx val="2"/>
            <c:bubble3D val="0"/>
            <c:spPr>
              <a:solidFill>
                <a:schemeClr val="accent3"/>
              </a:solidFill>
              <a:ln w="19050" cmpd="sng">
                <a:solidFill>
                  <a:schemeClr val="lt1"/>
                </a:solidFill>
              </a:ln>
              <a:effectLst/>
            </c:spPr>
            <c:extLst>
              <c:ext xmlns:c16="http://schemas.microsoft.com/office/drawing/2014/chart" uri="{C3380CC4-5D6E-409C-BE32-E72D297353CC}">
                <c16:uniqueId val="{00000005-7960-4AB3-AD5C-C74B8AAFC2D9}"/>
              </c:ext>
            </c:extLst>
          </c:dPt>
          <c:dPt>
            <c:idx val="3"/>
            <c:bubble3D val="0"/>
            <c:spPr>
              <a:solidFill>
                <a:schemeClr val="accent4"/>
              </a:solidFill>
              <a:ln w="19050" cmpd="sng">
                <a:solidFill>
                  <a:schemeClr val="lt1"/>
                </a:solidFill>
              </a:ln>
              <a:effectLst/>
            </c:spPr>
            <c:extLst>
              <c:ext xmlns:c16="http://schemas.microsoft.com/office/drawing/2014/chart" uri="{C3380CC4-5D6E-409C-BE32-E72D297353CC}">
                <c16:uniqueId val="{00000007-7960-4AB3-AD5C-C74B8AAFC2D9}"/>
              </c:ext>
            </c:extLst>
          </c:dPt>
          <c:dPt>
            <c:idx val="4"/>
            <c:bubble3D val="0"/>
            <c:spPr>
              <a:solidFill>
                <a:schemeClr val="accent6"/>
              </a:solidFill>
              <a:ln w="19050" cmpd="sng">
                <a:solidFill>
                  <a:schemeClr val="lt1"/>
                </a:solidFill>
              </a:ln>
              <a:effectLst/>
            </c:spPr>
            <c:extLst>
              <c:ext xmlns:c16="http://schemas.microsoft.com/office/drawing/2014/chart" uri="{C3380CC4-5D6E-409C-BE32-E72D297353CC}">
                <c16:uniqueId val="{00000009-7960-4AB3-AD5C-C74B8AAFC2D9}"/>
              </c:ext>
            </c:extLst>
          </c:dPt>
          <c:dPt>
            <c:idx val="5"/>
            <c:bubble3D val="0"/>
            <c:spPr>
              <a:solidFill>
                <a:schemeClr val="accent5"/>
              </a:solidFill>
              <a:ln w="19050" cmpd="sng">
                <a:solidFill>
                  <a:schemeClr val="lt1"/>
                </a:solidFill>
              </a:ln>
              <a:effectLst/>
            </c:spPr>
            <c:extLst>
              <c:ext xmlns:c16="http://schemas.microsoft.com/office/drawing/2014/chart" uri="{C3380CC4-5D6E-409C-BE32-E72D297353CC}">
                <c16:uniqueId val="{0000000B-7960-4AB3-AD5C-C74B8AAFC2D9}"/>
              </c:ext>
            </c:extLst>
          </c:dPt>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7960-4AB3-AD5C-C74B8AAFC2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0.36325</cdr:x>
      <cdr:y>0.3</cdr:y>
    </cdr:from>
    <cdr:to>
      <cdr:x>0.38489</cdr:x>
      <cdr:y>0.42117</cdr:y>
    </cdr:to>
    <cdr:sp macro="" textlink="">
      <cdr:nvSpPr>
        <cdr:cNvPr id="8" name="TextBox 7"/>
        <cdr:cNvSpPr txBox="1"/>
      </cdr:nvSpPr>
      <cdr:spPr>
        <a:xfrm xmlns:a="http://schemas.openxmlformats.org/drawingml/2006/main">
          <a:off x="3100086" y="1371600"/>
          <a:ext cx="184731" cy="55399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hr-HR" sz="3000" dirty="0" err="1"/>
        </a:p>
      </cdr:txBody>
    </cdr:sp>
  </cdr:relSizeAnchor>
  <cdr:relSizeAnchor xmlns:cdr="http://schemas.openxmlformats.org/drawingml/2006/chartDrawing">
    <cdr:from>
      <cdr:x>0.7226</cdr:x>
      <cdr:y>0.69208</cdr:y>
    </cdr:from>
    <cdr:to>
      <cdr:x>1</cdr:x>
      <cdr:y>0.90787</cdr:y>
    </cdr:to>
    <cdr:sp macro="" textlink="">
      <cdr:nvSpPr>
        <cdr:cNvPr id="10" name="TextBox 9"/>
        <cdr:cNvSpPr txBox="1"/>
      </cdr:nvSpPr>
      <cdr:spPr>
        <a:xfrm xmlns:a="http://schemas.openxmlformats.org/drawingml/2006/main">
          <a:off x="6552392" y="3955241"/>
          <a:ext cx="2515408" cy="123324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2400" dirty="0">
              <a:solidFill>
                <a:srgbClr val="FBC40E"/>
              </a:solidFill>
            </a:rPr>
            <a:t>Okviri za</a:t>
          </a:r>
        </a:p>
        <a:p xmlns:a="http://schemas.openxmlformats.org/drawingml/2006/main">
          <a:r>
            <a:rPr lang="hr-HR" sz="2400" dirty="0">
              <a:solidFill>
                <a:srgbClr val="FBC40E"/>
              </a:solidFill>
            </a:rPr>
            <a:t>stvaranje</a:t>
          </a:r>
        </a:p>
        <a:p xmlns:a="http://schemas.openxmlformats.org/drawingml/2006/main">
          <a:r>
            <a:rPr lang="hr-HR" sz="2400" dirty="0">
              <a:solidFill>
                <a:srgbClr val="FBC40E"/>
              </a:solidFill>
            </a:rPr>
            <a:t>akcijskih planova</a:t>
          </a:r>
        </a:p>
      </cdr:txBody>
    </cdr:sp>
  </cdr:relSizeAnchor>
  <cdr:relSizeAnchor xmlns:cdr="http://schemas.openxmlformats.org/drawingml/2006/chartDrawing">
    <cdr:from>
      <cdr:x>0.22942</cdr:x>
      <cdr:y>0.25325</cdr:y>
    </cdr:from>
    <cdr:to>
      <cdr:x>0.7156</cdr:x>
      <cdr:y>0.80768</cdr:y>
    </cdr:to>
    <cdr:grpSp>
      <cdr:nvGrpSpPr>
        <cdr:cNvPr id="30" name="Group 29">
          <a:extLst xmlns:a="http://schemas.openxmlformats.org/drawingml/2006/main">
            <a:ext uri="{FF2B5EF4-FFF2-40B4-BE49-F238E27FC236}">
              <a16:creationId xmlns:a16="http://schemas.microsoft.com/office/drawing/2014/main" id="{BFE60A6A-720B-4A2A-9036-EB239A8AE241}"/>
            </a:ext>
          </a:extLst>
        </cdr:cNvPr>
        <cdr:cNvGrpSpPr/>
      </cdr:nvGrpSpPr>
      <cdr:grpSpPr>
        <a:xfrm xmlns:a="http://schemas.openxmlformats.org/drawingml/2006/main">
          <a:off x="2080335" y="1447324"/>
          <a:ext cx="4408583" cy="3168567"/>
          <a:chOff x="2080275" y="1447305"/>
          <a:chExt cx="4408582" cy="3168613"/>
        </a:xfrm>
      </cdr:grpSpPr>
      <cdr:sp macro="" textlink="">
        <cdr:nvSpPr>
          <cdr:cNvPr id="3" name="TextBox 2"/>
          <cdr:cNvSpPr txBox="1"/>
        </cdr:nvSpPr>
        <cdr:spPr>
          <a:xfrm xmlns:a="http://schemas.openxmlformats.org/drawingml/2006/main">
            <a:off x="4343386" y="1487443"/>
            <a:ext cx="1332408" cy="461665"/>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200" b="1" dirty="0">
                <a:solidFill>
                  <a:schemeClr val="bg1"/>
                </a:solidFill>
              </a:rPr>
              <a:t>Pojačati utjecaj</a:t>
            </a:r>
          </a:p>
          <a:p xmlns:a="http://schemas.openxmlformats.org/drawingml/2006/main">
            <a:r>
              <a:rPr lang="hr-HR" sz="1200" b="1" dirty="0">
                <a:solidFill>
                  <a:schemeClr val="bg1"/>
                </a:solidFill>
              </a:rPr>
              <a:t>i fokus služenja</a:t>
            </a:r>
          </a:p>
        </cdr:txBody>
      </cdr:sp>
      <cdr:sp macro="" textlink="">
        <cdr:nvSpPr>
          <cdr:cNvPr id="4" name="TextBox 3"/>
          <cdr:cNvSpPr txBox="1"/>
        </cdr:nvSpPr>
        <cdr:spPr>
          <a:xfrm xmlns:a="http://schemas.openxmlformats.org/drawingml/2006/main">
            <a:off x="4267216" y="3992670"/>
            <a:ext cx="1535989" cy="461665"/>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200" b="1" dirty="0">
                <a:solidFill>
                  <a:schemeClr val="bg1"/>
                </a:solidFill>
              </a:rPr>
              <a:t>Težiti izvrsnosti </a:t>
            </a:r>
          </a:p>
          <a:p xmlns:a="http://schemas.openxmlformats.org/drawingml/2006/main">
            <a:r>
              <a:rPr lang="hr-HR" sz="1200" b="1" dirty="0">
                <a:solidFill>
                  <a:schemeClr val="bg1"/>
                </a:solidFill>
              </a:rPr>
              <a:t>Klubova i Distrikta</a:t>
            </a:r>
          </a:p>
        </cdr:txBody>
      </cdr:sp>
      <cdr:sp macro="" textlink="">
        <cdr:nvSpPr>
          <cdr:cNvPr id="5" name="TextBox 4"/>
          <cdr:cNvSpPr txBox="1"/>
        </cdr:nvSpPr>
        <cdr:spPr>
          <a:xfrm xmlns:a="http://schemas.openxmlformats.org/drawingml/2006/main">
            <a:off x="2743191" y="3992670"/>
            <a:ext cx="1537591" cy="62324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150" b="1" dirty="0">
                <a:solidFill>
                  <a:schemeClr val="bg1"/>
                </a:solidFill>
              </a:rPr>
              <a:t>Povećati vrijednost</a:t>
            </a:r>
          </a:p>
          <a:p xmlns:a="http://schemas.openxmlformats.org/drawingml/2006/main">
            <a:r>
              <a:rPr lang="hr-HR" sz="1150" b="1" dirty="0">
                <a:solidFill>
                  <a:schemeClr val="bg1"/>
                </a:solidFill>
              </a:rPr>
              <a:t>I zadovoljstvo </a:t>
            </a:r>
          </a:p>
          <a:p xmlns:a="http://schemas.openxmlformats.org/drawingml/2006/main">
            <a:r>
              <a:rPr lang="hr-HR" sz="1150" b="1" dirty="0">
                <a:solidFill>
                  <a:schemeClr val="bg1"/>
                </a:solidFill>
              </a:rPr>
              <a:t>članova</a:t>
            </a:r>
          </a:p>
        </cdr:txBody>
      </cdr:sp>
      <cdr:sp macro="" textlink="">
        <cdr:nvSpPr>
          <cdr:cNvPr id="6" name="TextBox 5"/>
          <cdr:cNvSpPr txBox="1"/>
        </cdr:nvSpPr>
        <cdr:spPr>
          <a:xfrm xmlns:a="http://schemas.openxmlformats.org/drawingml/2006/main">
            <a:off x="4800584" y="2740057"/>
            <a:ext cx="1688273" cy="62324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150" b="1" dirty="0">
                <a:solidFill>
                  <a:schemeClr val="bg1"/>
                </a:solidFill>
              </a:rPr>
              <a:t>Poboljšati javnu </a:t>
            </a:r>
          </a:p>
          <a:p xmlns:a="http://schemas.openxmlformats.org/drawingml/2006/main">
            <a:r>
              <a:rPr lang="hr-HR" sz="1150" b="1" dirty="0">
                <a:solidFill>
                  <a:schemeClr val="bg1"/>
                </a:solidFill>
              </a:rPr>
              <a:t>percepciju i vidljivost</a:t>
            </a:r>
          </a:p>
          <a:p xmlns:a="http://schemas.openxmlformats.org/drawingml/2006/main">
            <a:r>
              <a:rPr lang="hr-HR" sz="1150" b="1" dirty="0">
                <a:solidFill>
                  <a:schemeClr val="bg1"/>
                </a:solidFill>
              </a:rPr>
              <a:t>Lionsa</a:t>
            </a:r>
          </a:p>
        </cdr:txBody>
      </cdr:sp>
      <cdr:sp macro="" textlink="">
        <cdr:nvSpPr>
          <cdr:cNvPr id="7" name="TextBox 6"/>
          <cdr:cNvSpPr txBox="1"/>
        </cdr:nvSpPr>
        <cdr:spPr>
          <a:xfrm xmlns:a="http://schemas.openxmlformats.org/drawingml/2006/main">
            <a:off x="2080275" y="2783379"/>
            <a:ext cx="1939944" cy="62324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150" b="1" dirty="0">
                <a:solidFill>
                  <a:schemeClr val="bg1"/>
                </a:solidFill>
              </a:rPr>
              <a:t>LCIF – pojačati doniranje</a:t>
            </a:r>
          </a:p>
          <a:p xmlns:a="http://schemas.openxmlformats.org/drawingml/2006/main">
            <a:r>
              <a:rPr lang="hr-HR" sz="1150" b="1" dirty="0">
                <a:solidFill>
                  <a:schemeClr val="bg1"/>
                </a:solidFill>
              </a:rPr>
              <a:t>na 10$ po članu, kao i</a:t>
            </a:r>
          </a:p>
          <a:p xmlns:a="http://schemas.openxmlformats.org/drawingml/2006/main">
            <a:r>
              <a:rPr lang="hr-HR" sz="1150" b="1" dirty="0">
                <a:solidFill>
                  <a:schemeClr val="bg1"/>
                </a:solidFill>
              </a:rPr>
              <a:t>korištenje LCIF resursa</a:t>
            </a:r>
          </a:p>
        </cdr:txBody>
      </cdr:sp>
      <cdr:sp macro="" textlink="">
        <cdr:nvSpPr>
          <cdr:cNvPr id="9" name="TextBox 8"/>
          <cdr:cNvSpPr txBox="1"/>
        </cdr:nvSpPr>
        <cdr:spPr>
          <a:xfrm xmlns:a="http://schemas.openxmlformats.org/drawingml/2006/main">
            <a:off x="2705091" y="1447305"/>
            <a:ext cx="1641787" cy="646331"/>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hr-HR" sz="1200" b="1" dirty="0">
                <a:solidFill>
                  <a:schemeClr val="bg1"/>
                </a:solidFill>
              </a:rPr>
              <a:t>LEO Distrikt –</a:t>
            </a:r>
          </a:p>
          <a:p xmlns:a="http://schemas.openxmlformats.org/drawingml/2006/main">
            <a:r>
              <a:rPr lang="hr-HR" sz="1200" b="1" dirty="0">
                <a:solidFill>
                  <a:schemeClr val="bg1"/>
                </a:solidFill>
              </a:rPr>
              <a:t>osnažiti vezu Lions </a:t>
            </a:r>
          </a:p>
          <a:p xmlns:a="http://schemas.openxmlformats.org/drawingml/2006/main">
            <a:r>
              <a:rPr lang="hr-HR" sz="1200" b="1" dirty="0">
                <a:solidFill>
                  <a:schemeClr val="bg1"/>
                </a:solidFill>
              </a:rPr>
              <a:t>i LEO klubova</a:t>
            </a:r>
          </a:p>
        </cdr:txBody>
      </cdr:sp>
    </cdr:grpSp>
  </cdr:relSizeAnchor>
  <cdr:relSizeAnchor xmlns:cdr="http://schemas.openxmlformats.org/drawingml/2006/chartDrawing">
    <cdr:from>
      <cdr:x>0.18614</cdr:x>
      <cdr:y>0.0928</cdr:y>
    </cdr:from>
    <cdr:to>
      <cdr:x>0.74975</cdr:x>
      <cdr:y>0.98275</cdr:y>
    </cdr:to>
    <cdr:grpSp>
      <cdr:nvGrpSpPr>
        <cdr:cNvPr id="29" name="Group 28">
          <a:extLst xmlns:a="http://schemas.openxmlformats.org/drawingml/2006/main">
            <a:ext uri="{FF2B5EF4-FFF2-40B4-BE49-F238E27FC236}">
              <a16:creationId xmlns:a16="http://schemas.microsoft.com/office/drawing/2014/main" id="{ADF2550C-10A9-4BFE-AAF9-5AC621F17786}"/>
            </a:ext>
          </a:extLst>
        </cdr:cNvPr>
        <cdr:cNvGrpSpPr/>
      </cdr:nvGrpSpPr>
      <cdr:grpSpPr>
        <a:xfrm xmlns:a="http://schemas.openxmlformats.org/drawingml/2006/main">
          <a:off x="1687880" y="530352"/>
          <a:ext cx="5110703" cy="5086064"/>
          <a:chOff x="1687867" y="530364"/>
          <a:chExt cx="5110674" cy="5086064"/>
        </a:xfrm>
        <a:solidFill xmlns:a="http://schemas.openxmlformats.org/drawingml/2006/main">
          <a:schemeClr val="accent6">
            <a:lumMod val="75000"/>
          </a:schemeClr>
        </a:solidFill>
      </cdr:grpSpPr>
      <cdr:sp macro="" textlink="">
        <cdr:nvSpPr>
          <cdr:cNvPr id="13" name="Donut 12"/>
          <cdr:cNvSpPr/>
        </cdr:nvSpPr>
        <cdr:spPr bwMode="auto">
          <a:xfrm xmlns:a="http://schemas.openxmlformats.org/drawingml/2006/main">
            <a:off x="1801787" y="641617"/>
            <a:ext cx="4905158" cy="4867552"/>
          </a:xfrm>
          <a:custGeom xmlns:a="http://schemas.openxmlformats.org/drawingml/2006/main">
            <a:avLst/>
            <a:gdLst/>
            <a:ahLst/>
            <a:cxnLst/>
            <a:rect l="l" t="t" r="r" b="b"/>
            <a:pathLst>
              <a:path w="4905158" h="4867552">
                <a:moveTo>
                  <a:pt x="4677972" y="2659848"/>
                </a:moveTo>
                <a:lnTo>
                  <a:pt x="4905158" y="2659848"/>
                </a:lnTo>
                <a:cubicBezTo>
                  <a:pt x="4799457" y="3818419"/>
                  <a:pt x="3881426" y="4743556"/>
                  <a:pt x="2721670" y="4867552"/>
                </a:cubicBezTo>
                <a:lnTo>
                  <a:pt x="2721670" y="4638270"/>
                </a:lnTo>
                <a:cubicBezTo>
                  <a:pt x="3755859" y="4516890"/>
                  <a:pt x="4572925" y="3692825"/>
                  <a:pt x="4677972" y="2659848"/>
                </a:cubicBezTo>
                <a:close/>
                <a:moveTo>
                  <a:pt x="0" y="2659848"/>
                </a:moveTo>
                <a:lnTo>
                  <a:pt x="227186" y="2659848"/>
                </a:lnTo>
                <a:cubicBezTo>
                  <a:pt x="329593" y="3666862"/>
                  <a:pt x="1108677" y="4475334"/>
                  <a:pt x="2106070" y="4627268"/>
                </a:cubicBezTo>
                <a:lnTo>
                  <a:pt x="2106070" y="4856475"/>
                </a:lnTo>
                <a:cubicBezTo>
                  <a:pt x="982957" y="4701936"/>
                  <a:pt x="103330" y="3792431"/>
                  <a:pt x="0" y="2659848"/>
                </a:cubicBezTo>
                <a:close/>
                <a:moveTo>
                  <a:pt x="2106070" y="10613"/>
                </a:moveTo>
                <a:lnTo>
                  <a:pt x="2106070" y="239591"/>
                </a:lnTo>
                <a:cubicBezTo>
                  <a:pt x="1160244" y="383981"/>
                  <a:pt x="410920" y="1118686"/>
                  <a:pt x="250736" y="2053457"/>
                </a:cubicBezTo>
                <a:lnTo>
                  <a:pt x="21150" y="2053457"/>
                </a:lnTo>
                <a:cubicBezTo>
                  <a:pt x="184739" y="993052"/>
                  <a:pt x="1034491" y="158149"/>
                  <a:pt x="2106070" y="10613"/>
                </a:cubicBezTo>
                <a:close/>
                <a:moveTo>
                  <a:pt x="2721670" y="0"/>
                </a:moveTo>
                <a:cubicBezTo>
                  <a:pt x="3829430" y="118153"/>
                  <a:pt x="4716488" y="967569"/>
                  <a:pt x="4884008" y="2053457"/>
                </a:cubicBezTo>
                <a:lnTo>
                  <a:pt x="4654423" y="2053457"/>
                </a:lnTo>
                <a:cubicBezTo>
                  <a:pt x="4489888" y="1093298"/>
                  <a:pt x="3703777" y="344219"/>
                  <a:pt x="2721670" y="229103"/>
                </a:cubicBezTo>
                <a:close/>
              </a:path>
            </a:pathLst>
          </a:custGeom>
          <a:grp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sr-Latn-RS"/>
          </a:p>
        </cdr:txBody>
      </cdr:sp>
      <cdr:sp macro="" textlink="">
        <cdr:nvSpPr>
          <cdr:cNvPr id="25" name="Flowchart: Merge 24"/>
          <cdr:cNvSpPr/>
        </cdr:nvSpPr>
        <cdr:spPr bwMode="auto">
          <a:xfrm xmlns:a="http://schemas.openxmlformats.org/drawingml/2006/main" rot="16044309">
            <a:off x="3833512" y="608605"/>
            <a:ext cx="453833" cy="297352"/>
          </a:xfrm>
          <a:prstGeom xmlns:a="http://schemas.openxmlformats.org/drawingml/2006/main" prst="flowChartMerge">
            <a:avLst/>
          </a:prstGeom>
          <a:grp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sr-Latn-RS"/>
          </a:p>
        </cdr:txBody>
      </cdr:sp>
      <cdr:sp macro="" textlink="">
        <cdr:nvSpPr>
          <cdr:cNvPr id="26" name="Flowchart: Merge 25"/>
          <cdr:cNvSpPr/>
        </cdr:nvSpPr>
        <cdr:spPr bwMode="auto">
          <a:xfrm xmlns:a="http://schemas.openxmlformats.org/drawingml/2006/main">
            <a:off x="6344708" y="2686169"/>
            <a:ext cx="453833" cy="297352"/>
          </a:xfrm>
          <a:prstGeom xmlns:a="http://schemas.openxmlformats.org/drawingml/2006/main" prst="flowChartMerge">
            <a:avLst/>
          </a:prstGeom>
          <a:grp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sr-Latn-RS"/>
          </a:p>
        </cdr:txBody>
      </cdr:sp>
      <cdr:sp macro="" textlink="">
        <cdr:nvSpPr>
          <cdr:cNvPr id="27" name="Flowchart: Merge 26"/>
          <cdr:cNvSpPr/>
        </cdr:nvSpPr>
        <cdr:spPr bwMode="auto">
          <a:xfrm xmlns:a="http://schemas.openxmlformats.org/drawingml/2006/main" rot="5400000">
            <a:off x="4185969" y="5240836"/>
            <a:ext cx="453833" cy="297352"/>
          </a:xfrm>
          <a:prstGeom xmlns:a="http://schemas.openxmlformats.org/drawingml/2006/main" prst="flowChartMerge">
            <a:avLst/>
          </a:prstGeom>
          <a:grp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sr-Latn-RS"/>
          </a:p>
        </cdr:txBody>
      </cdr:sp>
      <cdr:sp macro="" textlink="">
        <cdr:nvSpPr>
          <cdr:cNvPr id="28" name="Flowchart: Merge 27"/>
          <cdr:cNvSpPr/>
        </cdr:nvSpPr>
        <cdr:spPr bwMode="auto">
          <a:xfrm xmlns:a="http://schemas.openxmlformats.org/drawingml/2006/main" rot="10800000">
            <a:off x="1687867" y="3082093"/>
            <a:ext cx="453833" cy="297352"/>
          </a:xfrm>
          <a:prstGeom xmlns:a="http://schemas.openxmlformats.org/drawingml/2006/main" prst="flowChartMerge">
            <a:avLst/>
          </a:prstGeom>
          <a:grp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sr-Latn-RS"/>
          </a:p>
        </cdr:txBody>
      </cdr:sp>
    </cdr:grpSp>
  </cdr:relSizeAnchor>
  <cdr:relSizeAnchor xmlns:cdr="http://schemas.openxmlformats.org/drawingml/2006/chartDrawing">
    <cdr:from>
      <cdr:x>0.57353</cdr:x>
      <cdr:y>0.16549</cdr:y>
    </cdr:from>
    <cdr:to>
      <cdr:x>0.6943</cdr:x>
      <cdr:y>0.56882</cdr:y>
    </cdr:to>
    <cdr:sp macro="" textlink="">
      <cdr:nvSpPr>
        <cdr:cNvPr id="19" name="TextBox 18"/>
        <cdr:cNvSpPr txBox="1"/>
      </cdr:nvSpPr>
      <cdr:spPr>
        <a:xfrm xmlns:a="http://schemas.openxmlformats.org/drawingml/2006/main" rot="3374408">
          <a:off x="4595701" y="1550704"/>
          <a:ext cx="2305028" cy="1095187"/>
        </a:xfrm>
        <a:prstGeom xmlns:a="http://schemas.openxmlformats.org/drawingml/2006/main" prst="rect">
          <a:avLst/>
        </a:prstGeom>
        <a:noFill xmlns:a="http://schemas.openxmlformats.org/drawingml/2006/main"/>
      </cdr:spPr>
      <cdr:txBody>
        <a:bodyPr xmlns:a="http://schemas.openxmlformats.org/drawingml/2006/main" vertOverflow="clip" wrap="square" rtlCol="0">
          <a:prstTxWarp prst="textArchUp">
            <a:avLst>
              <a:gd name="adj" fmla="val 10519245"/>
            </a:avLst>
          </a:prstTxWarp>
          <a:spAutoFit/>
        </a:bodyPr>
        <a:lstStyle xmlns:a="http://schemas.openxmlformats.org/drawingml/2006/main"/>
        <a:p xmlns:a="http://schemas.openxmlformats.org/drawingml/2006/main">
          <a:r>
            <a:rPr lang="hr-HR" dirty="0"/>
            <a:t>              </a:t>
          </a:r>
          <a:r>
            <a:rPr lang="hr-HR" dirty="0">
              <a:solidFill>
                <a:schemeClr val="bg1"/>
              </a:solidFill>
            </a:rPr>
            <a:t> </a:t>
          </a:r>
          <a:r>
            <a:rPr lang="hr-HR" sz="1200" dirty="0">
              <a:solidFill>
                <a:schemeClr val="bg1"/>
              </a:solidFill>
            </a:rPr>
            <a:t>Nov načini služenja</a:t>
          </a:r>
        </a:p>
      </cdr:txBody>
    </cdr:sp>
  </cdr:relSizeAnchor>
  <cdr:relSizeAnchor xmlns:cdr="http://schemas.openxmlformats.org/drawingml/2006/chartDrawing">
    <cdr:from>
      <cdr:x>0.26958</cdr:x>
      <cdr:y>0.55399</cdr:y>
    </cdr:from>
    <cdr:to>
      <cdr:x>0.37693</cdr:x>
      <cdr:y>0.97899</cdr:y>
    </cdr:to>
    <cdr:sp macro="" textlink="">
      <cdr:nvSpPr>
        <cdr:cNvPr id="20" name="TextBox 19"/>
        <cdr:cNvSpPr txBox="1"/>
      </cdr:nvSpPr>
      <cdr:spPr>
        <a:xfrm xmlns:a="http://schemas.openxmlformats.org/drawingml/2006/main" rot="2708272">
          <a:off x="1716787" y="3893809"/>
          <a:ext cx="2428874" cy="973380"/>
        </a:xfrm>
        <a:prstGeom xmlns:a="http://schemas.openxmlformats.org/drawingml/2006/main" prst="rect">
          <a:avLst/>
        </a:prstGeom>
        <a:noFill xmlns:a="http://schemas.openxmlformats.org/drawingml/2006/main"/>
      </cdr:spPr>
      <cdr:txBody>
        <a:bodyPr xmlns:a="http://schemas.openxmlformats.org/drawingml/2006/main" vertOverflow="clip" wrap="square" rtlCol="0">
          <a:prstTxWarp prst="textArchDown">
            <a:avLst/>
          </a:prstTxWarp>
          <a:spAutoFit/>
        </a:bodyPr>
        <a:lstStyle xmlns:a="http://schemas.openxmlformats.org/drawingml/2006/main"/>
        <a:p xmlns:a="http://schemas.openxmlformats.org/drawingml/2006/main">
          <a:pPr algn="ctr"/>
          <a:r>
            <a:rPr lang="hr-HR" sz="1200" dirty="0">
              <a:solidFill>
                <a:schemeClr val="bg1"/>
              </a:solidFill>
            </a:rPr>
            <a:t>Plan strateškog marketinga</a:t>
          </a:r>
        </a:p>
      </cdr:txBody>
    </cdr:sp>
  </cdr:relSizeAnchor>
  <cdr:relSizeAnchor xmlns:cdr="http://schemas.openxmlformats.org/drawingml/2006/chartDrawing">
    <cdr:from>
      <cdr:x>0.6082</cdr:x>
      <cdr:y>0.58766</cdr:y>
    </cdr:from>
    <cdr:to>
      <cdr:x>0.67758</cdr:x>
      <cdr:y>0.936</cdr:y>
    </cdr:to>
    <cdr:sp macro="" textlink="">
      <cdr:nvSpPr>
        <cdr:cNvPr id="2" name="TextBox 1"/>
        <cdr:cNvSpPr txBox="1"/>
      </cdr:nvSpPr>
      <cdr:spPr>
        <a:xfrm xmlns:a="http://schemas.openxmlformats.org/drawingml/2006/main" rot="18527046">
          <a:off x="4834195" y="4039293"/>
          <a:ext cx="1990725" cy="629126"/>
        </a:xfrm>
        <a:prstGeom xmlns:a="http://schemas.openxmlformats.org/drawingml/2006/main" prst="rect">
          <a:avLst/>
        </a:prstGeom>
        <a:noFill xmlns:a="http://schemas.openxmlformats.org/drawingml/2006/main"/>
      </cdr:spPr>
      <cdr:txBody>
        <a:bodyPr xmlns:a="http://schemas.openxmlformats.org/drawingml/2006/main" vertOverflow="clip" wrap="square" rtlCol="0">
          <a:prstTxWarp prst="textArchDown">
            <a:avLst>
              <a:gd name="adj" fmla="val 21066510"/>
            </a:avLst>
          </a:prstTxWarp>
          <a:spAutoFit/>
        </a:bodyPr>
        <a:lstStyle xmlns:a="http://schemas.openxmlformats.org/drawingml/2006/main"/>
        <a:p xmlns:a="http://schemas.openxmlformats.org/drawingml/2006/main">
          <a:pPr algn="ctr"/>
          <a:r>
            <a:rPr lang="hr-HR" sz="1200" dirty="0">
              <a:solidFill>
                <a:schemeClr val="bg1"/>
              </a:solidFill>
            </a:rPr>
            <a:t>Osvježeni opći izazovi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50E99-B017-4105-9ED0-D31C890B9838}" type="datetimeFigureOut">
              <a:rPr lang="en-US" smtClean="0"/>
              <a:t>6/8/2019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5FA1F-B8AA-4E8A-9959-8B791A4B7D50}" type="slidenum">
              <a:rPr lang="en-US" smtClean="0"/>
              <a:t>‹#›</a:t>
            </a:fld>
            <a:endParaRPr lang="en-US"/>
          </a:p>
        </p:txBody>
      </p:sp>
    </p:spTree>
    <p:extLst>
      <p:ext uri="{BB962C8B-B14F-4D97-AF65-F5344CB8AC3E}">
        <p14:creationId xmlns:p14="http://schemas.microsoft.com/office/powerpoint/2010/main" val="353278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n-US" dirty="0">
                <a:ea typeface="ヒラギノ角ゴ Pro W3" charset="0"/>
                <a:cs typeface="ヒラギノ角ゴ Pro W3" charset="0"/>
              </a:rPr>
              <a:t>Scott Note: Scott will provide Intro </a:t>
            </a:r>
          </a:p>
          <a:p>
            <a:endParaRPr lang="en-US" dirty="0"/>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r>
              <a:rPr lang="en-US" dirty="0">
                <a:ea typeface="ヒラギノ角ゴ Pro W3" charset="0"/>
                <a:cs typeface="ヒラギノ角ゴ Pro W3" charset="0"/>
              </a:rPr>
              <a:t>With our Centennial upon us 2016 – 2017 is truly a year of celebration. A celebration of 100 years of serving our communities and serving the world.</a:t>
            </a:r>
          </a:p>
          <a:p>
            <a:endParaRPr lang="en-US" dirty="0">
              <a:ea typeface="ヒラギノ角ゴ Pro W3" charset="0"/>
              <a:cs typeface="ヒラギノ角ゴ Pro W3" charset="0"/>
            </a:endParaRPr>
          </a:p>
          <a:p>
            <a:r>
              <a:rPr lang="en-US" dirty="0">
                <a:ea typeface="ヒラギノ角ゴ Pro W3" charset="0"/>
                <a:cs typeface="ヒラギノ角ゴ Pro W3" charset="0"/>
              </a:rPr>
              <a:t>While we will spend much time looking back fondly at our past, it is also a time to look ahead to our next century and determine what we want the world to know about our great association.</a:t>
            </a:r>
          </a:p>
          <a:p>
            <a:endParaRPr lang="en-US" dirty="0">
              <a:ea typeface="ヒラギノ角ゴ Pro W3" charset="0"/>
              <a:cs typeface="ヒラギノ角ゴ Pro W3" charset="0"/>
            </a:endParaRPr>
          </a:p>
          <a:p>
            <a:r>
              <a:rPr lang="en-US" dirty="0">
                <a:ea typeface="ヒラギノ角ゴ Pro W3" charset="0"/>
                <a:cs typeface="ヒラギノ角ゴ Pro W3" charset="0"/>
              </a:rPr>
              <a:t>This requires planning, collaboration, vision and courage.</a:t>
            </a:r>
          </a:p>
          <a:p>
            <a:endParaRPr lang="en-US" dirty="0">
              <a:ea typeface="ヒラギノ角ゴ Pro W3" charset="0"/>
              <a:cs typeface="ヒラギノ角ゴ Pro W3" charset="0"/>
            </a:endParaRPr>
          </a:p>
          <a:p>
            <a:r>
              <a:rPr lang="en-US" dirty="0">
                <a:ea typeface="ヒラギノ角ゴ Pro W3" charset="0"/>
                <a:cs typeface="ヒラギノ角ゴ Pro W3" charset="0"/>
              </a:rPr>
              <a:t>Over the last two years, the international board of directors has done just that.  Getting input from tens of thousands of Lions in every area of the world, I’d like to present to you our new strategic plan, LCI Forward.</a:t>
            </a:r>
          </a:p>
          <a:p>
            <a:endParaRPr lang="en-US" dirty="0"/>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5000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agree that if we follow a plan over the next 5 years, we can actually triple the number of lives impacted by the work we do as an organization.  Last year, we documented about 70 million lives that we impacted through the service activities report, which is really our only device that we can actually use, as a measurement of service. So clubs have to report.  So, 70 million, so you say okay, that’s a huge jump.  But there’s a lot of different ways to get there.  Probably we are already serving 200 million people but we don’t even know it and we are not reporting it so part of it is just increasing communications.  But we came to this decision that the primary goal for the next five years would be to grow our service impact with the understanding that other key metrics that we want to achieve will follow.  If we increase service, it will be easier to recruit members.  Members will be more interested in supporting our foundation.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7161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I’ll do this quickly, I’m passing out a pocket card.  Our goal was to create a strategic plan that you can fit on a card and you can put in your pocket.  There is a 70 page version of this which I am sure none of you are interested in.   It does though, in the 70 page version, have a lot of the research done in advance to explain why this is our recommended strategic plan moving forward.  It is interesting but some of it is kind of dull reading, a lot of market research and different information we received through surveys and other approaches.  I wanted to give you a sense of how we went about doing this, even before I get into the goals. This wasn’t something we just concocted in a room.  We started with several senior staff brainstorming sessions.  Then we took some of these general concepts and we took them to forums.  Maybe some of you attended at your forum, the LCI Forward Focus Group that we did, where we laid out some of these different potential areas of focus, some of these overarching strategic initiatives and got feedback from the Lions.  We have also gotten back feedback from every level of staff within the organization.  What we are trying to do is get a lot of input before we put pen to paper and develop this concept.  One of the biggest struggles that we had from the very beginning was what was our core purpose?  Maybe to take some of the emotion out of it, what is our core product?  What is it that we are really out there selling?  We battled over is it club and membership dues? Is it membership that is our core product? Or is it service that is our core product?  After a lot of heated debate and discussion I think we all kind of landed in a place that we really truly believe that service is our core product.   The more that we talk to Lions and in my time here I’ve spent a lot of time here talking to Lions going to district conventions and multiple district conventions and when you ask a Lion, “what is it that you do?” they don’t talk about member or club, they talk about service.  It came down to our overarching strategic goal if we could only have one objective would be to increase the number of lives we can benefit through service.  So, to be audacious and bold we said “let’s triple it”.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810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dirty="0"/>
              <a:t>I’ll do this quickly, I’m passing out a pocket card.  Our goal was to create a strategic plan that you can fit on a card and you can put in your pocket.  There is a 70 page version of this which I am sure none of you are interested in.   It does though, in the 70 page version, have a lot of the research done in advance to explain why this is our recommended strategic plan moving forward.  It is interesting but some of it is kind of dull reading, a lot of market research and different information we received through surveys and other approaches.  I wanted to give you a sense of how we went about doing this, even before I get into the goals. This wasn’t something we just concocted in a room.  We started with several senior staff brainstorming sessions.  Then we took some of these general concepts and we took them to forums.  Maybe some of you attended at your forum, the LCI Forward Focus Group that we did, where we laid out some of these different potential areas of focus, some of these overarching strategic initiatives and got feedback from the Lions.  We have also gotten back feedback from every level of staff within the organization.  What we are trying to do is get a lot of input before we put pen to paper and develop this concept.  One of the biggest struggles that we had from the very beginning was what was our core purpose?  Maybe to take some of the emotion out of it, what is our core product?  What is it that we are really out there selling?  We battled over is it club and membership dues? Is it membership that is our core product? Or is it service that is our core product?  After a lot of heated debate and discussion I think we all kind of landed in a place that we really truly believe that service is our core product.   The more that we talk to Lions and in my time here I’ve spent a lot of time here talking to Lions going to district conventions and multiple district conventions and when you ask a Lion, “what is it that you do?” they don’t talk about member or club, they talk about service.  It came down to our overarching strategic goal if we could only have one objective would be to increase the number of lives we can benefit through service.  So, to be audacious and bold we said “let’s triple it”.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1810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7C25FA1F-B8AA-4E8A-9959-8B791A4B7D50}" type="slidenum">
              <a:rPr lang="en-US" smtClean="0"/>
              <a:t>9</a:t>
            </a:fld>
            <a:endParaRPr lang="en-US"/>
          </a:p>
        </p:txBody>
      </p:sp>
    </p:spTree>
    <p:extLst>
      <p:ext uri="{BB962C8B-B14F-4D97-AF65-F5344CB8AC3E}">
        <p14:creationId xmlns:p14="http://schemas.microsoft.com/office/powerpoint/2010/main" val="242766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7C25FA1F-B8AA-4E8A-9959-8B791A4B7D50}" type="slidenum">
              <a:rPr lang="en-US" smtClean="0"/>
              <a:t>20</a:t>
            </a:fld>
            <a:endParaRPr lang="en-US"/>
          </a:p>
        </p:txBody>
      </p:sp>
    </p:spTree>
    <p:extLst>
      <p:ext uri="{BB962C8B-B14F-4D97-AF65-F5344CB8AC3E}">
        <p14:creationId xmlns:p14="http://schemas.microsoft.com/office/powerpoint/2010/main" val="281950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8C127-7749-4F11-81B5-155B013EC12C}"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49597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251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9829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2654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59645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4">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4800600"/>
            <a:ext cx="4038600" cy="457200"/>
          </a:xfrm>
        </p:spPr>
        <p:txBody>
          <a:bodyPr/>
          <a:lstStyle/>
          <a:p>
            <a:r>
              <a:rPr lang="en-US"/>
              <a:t>Click to edit Master title style</a:t>
            </a:r>
            <a:endParaRPr lang="en-US" dirty="0"/>
          </a:p>
        </p:txBody>
      </p:sp>
      <p:sp>
        <p:nvSpPr>
          <p:cNvPr id="5" name="Subtitle 2"/>
          <p:cNvSpPr>
            <a:spLocks noGrp="1"/>
          </p:cNvSpPr>
          <p:nvPr>
            <p:ph type="subTitle" idx="1"/>
          </p:nvPr>
        </p:nvSpPr>
        <p:spPr>
          <a:xfrm>
            <a:off x="4572000" y="55626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961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fontAlgn="base">
              <a:spcBef>
                <a:spcPct val="0"/>
              </a:spcBef>
              <a:spcAft>
                <a:spcPct val="0"/>
              </a:spcAft>
              <a:buFont typeface="Helvetica" charset="0"/>
              <a:buNone/>
            </a:pPr>
            <a:endParaRPr lang="en-US" sz="3000">
              <a:solidFill>
                <a:srgbClr val="404040"/>
              </a:solidFill>
              <a:ea typeface="ヒラギノ角ゴ Pro W3" pitchFamily="125" charset="-128"/>
            </a:endParaRPr>
          </a:p>
        </p:txBody>
      </p:sp>
      <p:pic>
        <p:nvPicPr>
          <p:cNvPr id="5"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8338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10213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IVIDER 1">
    <p:spTree>
      <p:nvGrpSpPr>
        <p:cNvPr id="1" name=""/>
        <p:cNvGrpSpPr/>
        <p:nvPr/>
      </p:nvGrpSpPr>
      <p:grpSpPr>
        <a:xfrm>
          <a:off x="0" y="0"/>
          <a:ext cx="0" cy="0"/>
          <a:chOff x="0" y="0"/>
          <a:chExt cx="0" cy="0"/>
        </a:xfrm>
      </p:grpSpPr>
      <p:pic>
        <p:nvPicPr>
          <p:cNvPr id="5" name="Picture 5" descr="LIONS_DIVIDER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72171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0"/>
            <a:ext cx="9271819" cy="7010399"/>
          </a:xfrm>
          <a:prstGeom prst="rect">
            <a:avLst/>
          </a:prstGeom>
        </p:spPr>
      </p:pic>
      <p:sp>
        <p:nvSpPr>
          <p:cNvPr id="130051" name="Rectangle 3"/>
          <p:cNvSpPr>
            <a:spLocks noGrp="1" noChangeArrowheads="1"/>
          </p:cNvSpPr>
          <p:nvPr>
            <p:ph type="ctrTitle" hasCustomPrompt="1"/>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dirty="0"/>
              <a:t>Click to edit master title style</a:t>
            </a:r>
          </a:p>
        </p:txBody>
      </p:sp>
      <p:sp>
        <p:nvSpPr>
          <p:cNvPr id="4" name="Subtitle 2"/>
          <p:cNvSpPr>
            <a:spLocks noGrp="1"/>
          </p:cNvSpPr>
          <p:nvPr>
            <p:ph type="subTitle" idx="1" hasCustomPrompt="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77513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381000" y="22098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981200" y="34290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872107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62"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653874"/>
            <a:ext cx="82296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2048" tIns="41025" rIns="82048" bIns="41025"/>
          <a:lstStyle/>
          <a:p>
            <a:pPr fontAlgn="base">
              <a:spcBef>
                <a:spcPct val="0"/>
              </a:spcBef>
              <a:spcAft>
                <a:spcPct val="0"/>
              </a:spcAft>
            </a:pPr>
            <a:endParaRPr lang="en-US" dirty="0">
              <a:solidFill>
                <a:prstClr val="black"/>
              </a:solidFill>
              <a:ea typeface="ヒラギノ角ゴ Pro W3" pitchFamily="125"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82048" tIns="41025" rIns="82048" bIns="41025"/>
          <a:lstStyle/>
          <a:p>
            <a:pPr fontAlgn="base">
              <a:spcBef>
                <a:spcPct val="0"/>
              </a:spcBef>
              <a:spcAft>
                <a:spcPct val="0"/>
              </a:spcAft>
            </a:pPr>
            <a:endParaRPr lang="en-US" dirty="0">
              <a:solidFill>
                <a:prstClr val="black"/>
              </a:solidFill>
              <a:ea typeface="ヒラギノ角ゴ Pro W3" pitchFamily="125"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2048" tIns="41025" rIns="82048" bIns="41025"/>
          <a:lstStyle>
            <a:lvl1pPr>
              <a:defRPr>
                <a:solidFill>
                  <a:schemeClr val="tx1"/>
                </a:solidFill>
              </a:defRPr>
            </a:lvl1pPr>
          </a:lstStyle>
          <a:p>
            <a:pPr fontAlgn="base">
              <a:spcBef>
                <a:spcPct val="0"/>
              </a:spcBef>
              <a:spcAft>
                <a:spcPct val="0"/>
              </a:spcAft>
            </a:pPr>
            <a:fld id="{345397C3-0AF4-4CB8-9EFB-9D18150E9527}" type="slidenum">
              <a:rPr lang="en-US" smtClean="0">
                <a:solidFill>
                  <a:prstClr val="black"/>
                </a:solidFill>
                <a:ea typeface="ヒラギノ角ゴ Pro W3" pitchFamily="125" charset="-128"/>
              </a:rPr>
              <a:pPr fontAlgn="base">
                <a:spcBef>
                  <a:spcPct val="0"/>
                </a:spcBef>
                <a:spcAft>
                  <a:spcPct val="0"/>
                </a:spcAft>
              </a:pPr>
              <a:t>‹#›</a:t>
            </a:fld>
            <a:endParaRPr lang="en-US" dirty="0">
              <a:solidFill>
                <a:prstClr val="black"/>
              </a:solidFill>
              <a:ea typeface="ヒラギノ角ゴ Pro W3" pitchFamily="125" charset="-128"/>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7602" y="225822"/>
            <a:ext cx="1412715" cy="917178"/>
          </a:xfrm>
          <a:prstGeom prst="rect">
            <a:avLst/>
          </a:prstGeom>
        </p:spPr>
      </p:pic>
    </p:spTree>
    <p:extLst>
      <p:ext uri="{BB962C8B-B14F-4D97-AF65-F5344CB8AC3E}">
        <p14:creationId xmlns:p14="http://schemas.microsoft.com/office/powerpoint/2010/main" val="331463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0917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dirty="0"/>
              <a:t>Click to edit Master title style</a:t>
            </a:r>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224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ctr" eaLnBrk="1" fontAlgn="base" hangingPunct="1">
              <a:spcBef>
                <a:spcPct val="0"/>
              </a:spcBef>
              <a:spcAft>
                <a:spcPct val="0"/>
              </a:spcAft>
              <a:buFont typeface="Helvetica" pitchFamily="125"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dirty="0"/>
              <a:t>Click to edit Master title style</a:t>
            </a:r>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46656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685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888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ChangeArrowheads="1"/>
          </p:cNvSpPr>
          <p:nvPr userDrawn="1"/>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fontAlgn="base">
              <a:spcBef>
                <a:spcPct val="0"/>
              </a:spcBef>
              <a:spcAft>
                <a:spcPct val="0"/>
              </a:spcAft>
              <a:buFont typeface="Helvetica" charset="0"/>
              <a:buNone/>
            </a:pPr>
            <a:endParaRPr lang="en-US" sz="3000">
              <a:solidFill>
                <a:srgbClr val="404040"/>
              </a:solidFill>
              <a:ea typeface="ヒラギノ角ゴ Pro W3" pitchFamily="125" charset="-128"/>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381000" y="25146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r>
              <a:t>Click to edit Master title style</a:t>
            </a:r>
          </a:p>
        </p:txBody>
      </p:sp>
      <p:sp>
        <p:nvSpPr>
          <p:cNvPr id="6" name="Subtitle 2"/>
          <p:cNvSpPr>
            <a:spLocks noGrp="1"/>
          </p:cNvSpPr>
          <p:nvPr>
            <p:ph type="subTitle" idx="1"/>
          </p:nvPr>
        </p:nvSpPr>
        <p:spPr>
          <a:xfrm>
            <a:off x="1981200" y="3733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0344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84198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3935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pPr>
            <a:fld id="{0D0A75A4-644A-4F82-9E8F-7A835C7286D6}" type="slidenum">
              <a:rPr lang="en-US" altLang="en-US" sz="1000">
                <a:solidFill>
                  <a:srgbClr val="00338D"/>
                </a:solidFill>
              </a:rPr>
              <a:pPr algn="r" fontAlgn="base">
                <a:spcBef>
                  <a:spcPct val="50000"/>
                </a:spcBef>
                <a:spcAft>
                  <a:spcPct val="0"/>
                </a:spcAft>
              </a:pPr>
              <a:t>‹#›</a:t>
            </a:fld>
            <a:endParaRPr lang="en-US" altLang="en-US" sz="1000">
              <a:solidFill>
                <a:srgbClr val="00338D"/>
              </a:solidFill>
            </a:endParaRPr>
          </a:p>
        </p:txBody>
      </p:sp>
    </p:spTree>
    <p:extLst>
      <p:ext uri="{BB962C8B-B14F-4D97-AF65-F5344CB8AC3E}">
        <p14:creationId xmlns:p14="http://schemas.microsoft.com/office/powerpoint/2010/main" val="19467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hr-HR" sz="3600" dirty="0"/>
              <a:t>Distrikt D - 126</a:t>
            </a:r>
            <a:endParaRPr lang="en-US" sz="3600" dirty="0"/>
          </a:p>
        </p:txBody>
      </p:sp>
      <p:sp>
        <p:nvSpPr>
          <p:cNvPr id="3" name="Subtitle 2"/>
          <p:cNvSpPr>
            <a:spLocks noGrp="1"/>
          </p:cNvSpPr>
          <p:nvPr>
            <p:ph type="subTitle" idx="1"/>
          </p:nvPr>
        </p:nvSpPr>
        <p:spPr/>
        <p:txBody>
          <a:bodyPr/>
          <a:lstStyle/>
          <a:p>
            <a:pPr algn="ctr"/>
            <a:r>
              <a:rPr lang="en-US" b="1" dirty="0">
                <a:solidFill>
                  <a:schemeClr val="bg1"/>
                </a:solidFill>
              </a:rPr>
              <a:t>Plan: </a:t>
            </a:r>
            <a:br>
              <a:rPr lang="en-US" b="1" dirty="0">
                <a:solidFill>
                  <a:schemeClr val="bg1"/>
                </a:solidFill>
              </a:rPr>
            </a:br>
            <a:r>
              <a:rPr lang="en-US" b="1" dirty="0">
                <a:solidFill>
                  <a:schemeClr val="bg1"/>
                </a:solidFill>
              </a:rPr>
              <a:t>20</a:t>
            </a:r>
            <a:r>
              <a:rPr lang="hr-HR" b="1" dirty="0">
                <a:solidFill>
                  <a:schemeClr val="bg1"/>
                </a:solidFill>
              </a:rPr>
              <a:t>19</a:t>
            </a:r>
            <a:r>
              <a:rPr lang="en-US" b="1" dirty="0">
                <a:solidFill>
                  <a:schemeClr val="bg1"/>
                </a:solidFill>
              </a:rPr>
              <a:t> </a:t>
            </a:r>
            <a:r>
              <a:rPr lang="hr-HR" b="1" dirty="0">
                <a:solidFill>
                  <a:schemeClr val="bg1"/>
                </a:solidFill>
              </a:rPr>
              <a:t>–</a:t>
            </a:r>
            <a:r>
              <a:rPr lang="en-US" b="1" dirty="0">
                <a:solidFill>
                  <a:schemeClr val="bg1"/>
                </a:solidFill>
              </a:rPr>
              <a:t> 2020</a:t>
            </a:r>
            <a:endParaRPr lang="hr-HR" b="1" dirty="0">
              <a:solidFill>
                <a:schemeClr val="bg1"/>
              </a:solidFill>
            </a:endParaRPr>
          </a:p>
          <a:p>
            <a:pPr algn="ctr"/>
            <a:r>
              <a:rPr lang="hr-HR" b="1" dirty="0">
                <a:solidFill>
                  <a:schemeClr val="bg1"/>
                </a:solidFill>
              </a:rPr>
              <a:t>DG Darko Ćuruvija</a:t>
            </a:r>
            <a:endParaRPr lang="en-US" b="1"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3343273"/>
            <a:ext cx="27527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2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dirty="0"/>
          </a:p>
        </p:txBody>
      </p:sp>
      <p:sp>
        <p:nvSpPr>
          <p:cNvPr id="6" name="Content Placeholder 5"/>
          <p:cNvSpPr>
            <a:spLocks noGrp="1"/>
          </p:cNvSpPr>
          <p:nvPr>
            <p:ph sz="half" idx="1"/>
          </p:nvPr>
        </p:nvSpPr>
        <p:spPr bwMode="auto">
          <a:xfrm>
            <a:off x="5247869" y="1277178"/>
            <a:ext cx="3256303" cy="4171950"/>
          </a:xfrm>
          <a:custGeom>
            <a:avLst/>
            <a:gdLst>
              <a:gd name="connsiteX0" fmla="*/ 0 w 1876508"/>
              <a:gd name="connsiteY0" fmla="*/ 2182633 h 2182633"/>
              <a:gd name="connsiteX1" fmla="*/ 1876508 w 1876508"/>
              <a:gd name="connsiteY1" fmla="*/ 1097280 h 2182633"/>
              <a:gd name="connsiteX2" fmla="*/ 3975 w 1876508"/>
              <a:gd name="connsiteY2" fmla="*/ 0 h 2182633"/>
              <a:gd name="connsiteX3" fmla="*/ 0 w 1876508"/>
              <a:gd name="connsiteY3" fmla="*/ 2182633 h 2182633"/>
              <a:gd name="connsiteX0" fmla="*/ 0 w 1876508"/>
              <a:gd name="connsiteY0" fmla="*/ 2182633 h 2182633"/>
              <a:gd name="connsiteX1" fmla="*/ 1876508 w 1876508"/>
              <a:gd name="connsiteY1" fmla="*/ 1097280 h 2182633"/>
              <a:gd name="connsiteX2" fmla="*/ 1129085 w 1876508"/>
              <a:gd name="connsiteY2" fmla="*/ 310101 h 2182633"/>
              <a:gd name="connsiteX3" fmla="*/ 3975 w 1876508"/>
              <a:gd name="connsiteY3" fmla="*/ 0 h 2182633"/>
              <a:gd name="connsiteX4" fmla="*/ 0 w 1876508"/>
              <a:gd name="connsiteY4" fmla="*/ 2182633 h 2182633"/>
              <a:gd name="connsiteX0" fmla="*/ 0 w 1876508"/>
              <a:gd name="connsiteY0" fmla="*/ 2182633 h 2182633"/>
              <a:gd name="connsiteX1" fmla="*/ 1876508 w 1876508"/>
              <a:gd name="connsiteY1" fmla="*/ 1097280 h 2182633"/>
              <a:gd name="connsiteX2" fmla="*/ 1129085 w 1876508"/>
              <a:gd name="connsiteY2" fmla="*/ 310101 h 2182633"/>
              <a:gd name="connsiteX3" fmla="*/ 3975 w 1876508"/>
              <a:gd name="connsiteY3" fmla="*/ 0 h 2182633"/>
              <a:gd name="connsiteX4" fmla="*/ 0 w 1876508"/>
              <a:gd name="connsiteY4" fmla="*/ 2182633 h 2182633"/>
              <a:gd name="connsiteX0" fmla="*/ 0 w 1876508"/>
              <a:gd name="connsiteY0" fmla="*/ 2182633 h 2182633"/>
              <a:gd name="connsiteX1" fmla="*/ 1876508 w 1876508"/>
              <a:gd name="connsiteY1" fmla="*/ 1097280 h 2182633"/>
              <a:gd name="connsiteX2" fmla="*/ 1129085 w 1876508"/>
              <a:gd name="connsiteY2" fmla="*/ 310101 h 2182633"/>
              <a:gd name="connsiteX3" fmla="*/ 3975 w 1876508"/>
              <a:gd name="connsiteY3" fmla="*/ 0 h 2182633"/>
              <a:gd name="connsiteX4" fmla="*/ 0 w 1876508"/>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900353"/>
              <a:gd name="connsiteY0" fmla="*/ 2182633 h 2182633"/>
              <a:gd name="connsiteX1" fmla="*/ 1897656 w 1900353"/>
              <a:gd name="connsiteY1" fmla="*/ 1097280 h 2182633"/>
              <a:gd name="connsiteX2" fmla="*/ 1150233 w 1900353"/>
              <a:gd name="connsiteY2" fmla="*/ 310101 h 2182633"/>
              <a:gd name="connsiteX3" fmla="*/ 25123 w 1900353"/>
              <a:gd name="connsiteY3" fmla="*/ 0 h 2182633"/>
              <a:gd name="connsiteX4" fmla="*/ 21148 w 1900353"/>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897656"/>
              <a:gd name="connsiteY0" fmla="*/ 2182633 h 2182633"/>
              <a:gd name="connsiteX1" fmla="*/ 1897656 w 1897656"/>
              <a:gd name="connsiteY1" fmla="*/ 1097280 h 2182633"/>
              <a:gd name="connsiteX2" fmla="*/ 1150233 w 1897656"/>
              <a:gd name="connsiteY2" fmla="*/ 310101 h 2182633"/>
              <a:gd name="connsiteX3" fmla="*/ 25123 w 1897656"/>
              <a:gd name="connsiteY3" fmla="*/ 0 h 2182633"/>
              <a:gd name="connsiteX4" fmla="*/ 21148 w 1897656"/>
              <a:gd name="connsiteY4" fmla="*/ 2182633 h 2182633"/>
              <a:gd name="connsiteX0" fmla="*/ 21148 w 1911944"/>
              <a:gd name="connsiteY0" fmla="*/ 2182633 h 2182633"/>
              <a:gd name="connsiteX1" fmla="*/ 1911944 w 1911944"/>
              <a:gd name="connsiteY1" fmla="*/ 1087755 h 2182633"/>
              <a:gd name="connsiteX2" fmla="*/ 1150233 w 1911944"/>
              <a:gd name="connsiteY2" fmla="*/ 310101 h 2182633"/>
              <a:gd name="connsiteX3" fmla="*/ 25123 w 1911944"/>
              <a:gd name="connsiteY3" fmla="*/ 0 h 2182633"/>
              <a:gd name="connsiteX4" fmla="*/ 21148 w 1911944"/>
              <a:gd name="connsiteY4" fmla="*/ 2182633 h 2182633"/>
              <a:gd name="connsiteX0" fmla="*/ 21148 w 1913466"/>
              <a:gd name="connsiteY0" fmla="*/ 2182633 h 2182633"/>
              <a:gd name="connsiteX1" fmla="*/ 1911944 w 1913466"/>
              <a:gd name="connsiteY1" fmla="*/ 1087755 h 2182633"/>
              <a:gd name="connsiteX2" fmla="*/ 1150233 w 1913466"/>
              <a:gd name="connsiteY2" fmla="*/ 310101 h 2182633"/>
              <a:gd name="connsiteX3" fmla="*/ 25123 w 1913466"/>
              <a:gd name="connsiteY3" fmla="*/ 0 h 2182633"/>
              <a:gd name="connsiteX4" fmla="*/ 21148 w 1913466"/>
              <a:gd name="connsiteY4" fmla="*/ 2182633 h 2182633"/>
              <a:gd name="connsiteX0" fmla="*/ 20358 w 1912676"/>
              <a:gd name="connsiteY0" fmla="*/ 2182633 h 2182633"/>
              <a:gd name="connsiteX1" fmla="*/ 1911154 w 1912676"/>
              <a:gd name="connsiteY1" fmla="*/ 1087755 h 2182633"/>
              <a:gd name="connsiteX2" fmla="*/ 1149443 w 1912676"/>
              <a:gd name="connsiteY2" fmla="*/ 310101 h 2182633"/>
              <a:gd name="connsiteX3" fmla="*/ 24333 w 1912676"/>
              <a:gd name="connsiteY3" fmla="*/ 0 h 2182633"/>
              <a:gd name="connsiteX4" fmla="*/ 20358 w 1912676"/>
              <a:gd name="connsiteY4" fmla="*/ 2182633 h 2182633"/>
              <a:gd name="connsiteX0" fmla="*/ 20358 w 1912676"/>
              <a:gd name="connsiteY0" fmla="*/ 2182633 h 2182633"/>
              <a:gd name="connsiteX1" fmla="*/ 1911154 w 1912676"/>
              <a:gd name="connsiteY1" fmla="*/ 1087755 h 2182633"/>
              <a:gd name="connsiteX2" fmla="*/ 1149443 w 1912676"/>
              <a:gd name="connsiteY2" fmla="*/ 310101 h 2182633"/>
              <a:gd name="connsiteX3" fmla="*/ 24333 w 1912676"/>
              <a:gd name="connsiteY3" fmla="*/ 0 h 2182633"/>
              <a:gd name="connsiteX4" fmla="*/ 20358 w 1912676"/>
              <a:gd name="connsiteY4" fmla="*/ 2182633 h 2182633"/>
              <a:gd name="connsiteX0" fmla="*/ 0 w 1892318"/>
              <a:gd name="connsiteY0" fmla="*/ 2183679 h 2183679"/>
              <a:gd name="connsiteX1" fmla="*/ 1890796 w 1892318"/>
              <a:gd name="connsiteY1" fmla="*/ 1088801 h 2183679"/>
              <a:gd name="connsiteX2" fmla="*/ 1129085 w 1892318"/>
              <a:gd name="connsiteY2" fmla="*/ 311147 h 2183679"/>
              <a:gd name="connsiteX3" fmla="*/ 3975 w 1892318"/>
              <a:gd name="connsiteY3" fmla="*/ 1046 h 2183679"/>
              <a:gd name="connsiteX4" fmla="*/ 0 w 1892318"/>
              <a:gd name="connsiteY4" fmla="*/ 2183679 h 2183679"/>
              <a:gd name="connsiteX0" fmla="*/ 0 w 1892318"/>
              <a:gd name="connsiteY0" fmla="*/ 2183679 h 2183679"/>
              <a:gd name="connsiteX1" fmla="*/ 1890796 w 1892318"/>
              <a:gd name="connsiteY1" fmla="*/ 1088801 h 2183679"/>
              <a:gd name="connsiteX2" fmla="*/ 1129085 w 1892318"/>
              <a:gd name="connsiteY2" fmla="*/ 311147 h 2183679"/>
              <a:gd name="connsiteX3" fmla="*/ 3975 w 1892318"/>
              <a:gd name="connsiteY3" fmla="*/ 1046 h 2183679"/>
              <a:gd name="connsiteX4" fmla="*/ 0 w 1892318"/>
              <a:gd name="connsiteY4" fmla="*/ 2183679 h 2183679"/>
              <a:gd name="connsiteX0" fmla="*/ 0 w 1892318"/>
              <a:gd name="connsiteY0" fmla="*/ 2190940 h 2190940"/>
              <a:gd name="connsiteX1" fmla="*/ 1890796 w 1892318"/>
              <a:gd name="connsiteY1" fmla="*/ 1096062 h 2190940"/>
              <a:gd name="connsiteX2" fmla="*/ 1129085 w 1892318"/>
              <a:gd name="connsiteY2" fmla="*/ 318408 h 2190940"/>
              <a:gd name="connsiteX3" fmla="*/ 3975 w 1892318"/>
              <a:gd name="connsiteY3" fmla="*/ 8307 h 2190940"/>
              <a:gd name="connsiteX4" fmla="*/ 0 w 1892318"/>
              <a:gd name="connsiteY4" fmla="*/ 2190940 h 2190940"/>
              <a:gd name="connsiteX0" fmla="*/ 0 w 1892318"/>
              <a:gd name="connsiteY0" fmla="*/ 2190940 h 2190940"/>
              <a:gd name="connsiteX1" fmla="*/ 1890796 w 1892318"/>
              <a:gd name="connsiteY1" fmla="*/ 1096062 h 2190940"/>
              <a:gd name="connsiteX2" fmla="*/ 1129085 w 1892318"/>
              <a:gd name="connsiteY2" fmla="*/ 318408 h 2190940"/>
              <a:gd name="connsiteX3" fmla="*/ 3975 w 1892318"/>
              <a:gd name="connsiteY3" fmla="*/ 8307 h 2190940"/>
              <a:gd name="connsiteX4" fmla="*/ 0 w 1892318"/>
              <a:gd name="connsiteY4" fmla="*/ 2190940 h 2190940"/>
              <a:gd name="connsiteX0" fmla="*/ 0 w 1892318"/>
              <a:gd name="connsiteY0" fmla="*/ 2182633 h 2182633"/>
              <a:gd name="connsiteX1" fmla="*/ 1890796 w 1892318"/>
              <a:gd name="connsiteY1" fmla="*/ 1087755 h 2182633"/>
              <a:gd name="connsiteX2" fmla="*/ 1129085 w 1892318"/>
              <a:gd name="connsiteY2" fmla="*/ 310101 h 2182633"/>
              <a:gd name="connsiteX3" fmla="*/ 3975 w 1892318"/>
              <a:gd name="connsiteY3" fmla="*/ 0 h 2182633"/>
              <a:gd name="connsiteX4" fmla="*/ 0 w 1892318"/>
              <a:gd name="connsiteY4" fmla="*/ 2182633 h 2182633"/>
              <a:gd name="connsiteX0" fmla="*/ 0 w 1892318"/>
              <a:gd name="connsiteY0" fmla="*/ 2182633 h 2182633"/>
              <a:gd name="connsiteX1" fmla="*/ 1890796 w 1892318"/>
              <a:gd name="connsiteY1" fmla="*/ 1087755 h 2182633"/>
              <a:gd name="connsiteX2" fmla="*/ 1129085 w 1892318"/>
              <a:gd name="connsiteY2" fmla="*/ 310101 h 2182633"/>
              <a:gd name="connsiteX3" fmla="*/ 3975 w 1892318"/>
              <a:gd name="connsiteY3" fmla="*/ 0 h 2182633"/>
              <a:gd name="connsiteX4" fmla="*/ 0 w 1892318"/>
              <a:gd name="connsiteY4" fmla="*/ 2182633 h 2182633"/>
              <a:gd name="connsiteX0" fmla="*/ 17571 w 1909889"/>
              <a:gd name="connsiteY0" fmla="*/ 2184308 h 2184308"/>
              <a:gd name="connsiteX1" fmla="*/ 1908367 w 1909889"/>
              <a:gd name="connsiteY1" fmla="*/ 1089430 h 2184308"/>
              <a:gd name="connsiteX2" fmla="*/ 1146656 w 1909889"/>
              <a:gd name="connsiteY2" fmla="*/ 311776 h 2184308"/>
              <a:gd name="connsiteX3" fmla="*/ 21546 w 1909889"/>
              <a:gd name="connsiteY3" fmla="*/ 1675 h 2184308"/>
              <a:gd name="connsiteX4" fmla="*/ 17571 w 1909889"/>
              <a:gd name="connsiteY4" fmla="*/ 2184308 h 2184308"/>
              <a:gd name="connsiteX0" fmla="*/ 1589 w 1893907"/>
              <a:gd name="connsiteY0" fmla="*/ 2187458 h 2187458"/>
              <a:gd name="connsiteX1" fmla="*/ 1892385 w 1893907"/>
              <a:gd name="connsiteY1" fmla="*/ 1092580 h 2187458"/>
              <a:gd name="connsiteX2" fmla="*/ 1130674 w 1893907"/>
              <a:gd name="connsiteY2" fmla="*/ 314926 h 2187458"/>
              <a:gd name="connsiteX3" fmla="*/ 5564 w 1893907"/>
              <a:gd name="connsiteY3" fmla="*/ 4825 h 2187458"/>
              <a:gd name="connsiteX4" fmla="*/ 1589 w 1893907"/>
              <a:gd name="connsiteY4" fmla="*/ 2187458 h 2187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907" h="2187458">
                <a:moveTo>
                  <a:pt x="1589" y="2187458"/>
                </a:moveTo>
                <a:lnTo>
                  <a:pt x="1892385" y="1092580"/>
                </a:lnTo>
                <a:cubicBezTo>
                  <a:pt x="1910338" y="1165052"/>
                  <a:pt x="1776262" y="749474"/>
                  <a:pt x="1130674" y="314926"/>
                </a:cubicBezTo>
                <a:cubicBezTo>
                  <a:pt x="384283" y="-113575"/>
                  <a:pt x="-55097" y="27812"/>
                  <a:pt x="5564" y="4825"/>
                </a:cubicBezTo>
                <a:lnTo>
                  <a:pt x="1589" y="2187458"/>
                </a:lnTo>
                <a:close/>
              </a:path>
            </a:pathLst>
          </a:cu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hr-HR" dirty="0"/>
          </a:p>
          <a:p>
            <a:endParaRPr lang="hr-HR" dirty="0"/>
          </a:p>
          <a:p>
            <a:endParaRPr lang="hr-HR" dirty="0"/>
          </a:p>
          <a:p>
            <a:endParaRPr lang="hr-HR" dirty="0"/>
          </a:p>
          <a:p>
            <a:pPr marL="515937" lvl="1" indent="0">
              <a:buNone/>
            </a:pPr>
            <a:r>
              <a:rPr lang="hr-HR" dirty="0">
                <a:solidFill>
                  <a:schemeClr val="bg1"/>
                </a:solidFill>
              </a:rPr>
              <a:t>Pojačati utjecaj i</a:t>
            </a:r>
          </a:p>
          <a:p>
            <a:pPr marL="515937" lvl="1" indent="0">
              <a:buNone/>
            </a:pPr>
            <a:r>
              <a:rPr lang="hr-HR" dirty="0">
                <a:solidFill>
                  <a:schemeClr val="bg1"/>
                </a:solidFill>
              </a:rPr>
              <a:t>fokus služenja</a:t>
            </a:r>
          </a:p>
          <a:p>
            <a:endParaRPr lang="hr-HR" dirty="0"/>
          </a:p>
          <a:p>
            <a:endParaRPr lang="hr-HR" dirty="0"/>
          </a:p>
        </p:txBody>
      </p:sp>
      <p:sp>
        <p:nvSpPr>
          <p:cNvPr id="2" name="TextBox 1"/>
          <p:cNvSpPr txBox="1"/>
          <p:nvPr/>
        </p:nvSpPr>
        <p:spPr>
          <a:xfrm>
            <a:off x="387626" y="1341783"/>
            <a:ext cx="4174435" cy="4366836"/>
          </a:xfrm>
          <a:prstGeom prst="rect">
            <a:avLst/>
          </a:prstGeom>
          <a:noFill/>
        </p:spPr>
        <p:txBody>
          <a:bodyPr wrap="square" rtlCol="0">
            <a:spAutoFit/>
          </a:bodyPr>
          <a:lstStyle/>
          <a:p>
            <a:pPr marL="342900" lvl="0" indent="-342900">
              <a:lnSpc>
                <a:spcPct val="107000"/>
              </a:lnSpc>
              <a:spcAft>
                <a:spcPts val="800"/>
              </a:spcAft>
              <a:buFont typeface="Wingdings"/>
              <a:buChar char=""/>
            </a:pPr>
            <a:r>
              <a:rPr lang="hr-HR" b="1" i="1" dirty="0"/>
              <a:t>Glavni fokus</a:t>
            </a:r>
            <a:r>
              <a:rPr lang="hr-HR" i="1" dirty="0"/>
              <a:t>  </a:t>
            </a:r>
          </a:p>
          <a:p>
            <a:pPr marL="357188" lvl="0">
              <a:lnSpc>
                <a:spcPct val="107000"/>
              </a:lnSpc>
              <a:spcAft>
                <a:spcPts val="800"/>
              </a:spcAft>
            </a:pPr>
            <a:r>
              <a:rPr lang="hr-HR" b="1" i="1" dirty="0"/>
              <a:t>prevencija dijabetesa </a:t>
            </a:r>
            <a:r>
              <a:rPr lang="hr-HR" i="1" dirty="0"/>
              <a:t>i pomoć oboljelima</a:t>
            </a:r>
          </a:p>
          <a:p>
            <a:pPr lvl="0">
              <a:lnSpc>
                <a:spcPct val="107000"/>
              </a:lnSpc>
              <a:spcAft>
                <a:spcPts val="800"/>
              </a:spcAft>
            </a:pPr>
            <a:endParaRPr lang="hr-HR" dirty="0"/>
          </a:p>
          <a:p>
            <a:pPr marL="342900" lvl="0" indent="-342900">
              <a:lnSpc>
                <a:spcPct val="107000"/>
              </a:lnSpc>
              <a:spcAft>
                <a:spcPts val="800"/>
              </a:spcAft>
              <a:buFont typeface="Wingdings"/>
              <a:buChar char=""/>
            </a:pPr>
            <a:r>
              <a:rPr lang="hr-HR" b="1" i="1" dirty="0"/>
              <a:t>Ostali fokusi</a:t>
            </a:r>
            <a:r>
              <a:rPr lang="hr-HR" dirty="0"/>
              <a:t> aktivnosti su:</a:t>
            </a:r>
          </a:p>
          <a:p>
            <a:pPr marL="1600200" lvl="3" indent="-228600">
              <a:lnSpc>
                <a:spcPct val="107000"/>
              </a:lnSpc>
              <a:spcAft>
                <a:spcPts val="800"/>
              </a:spcAft>
              <a:buFont typeface="Symbol"/>
              <a:buChar char=""/>
            </a:pPr>
            <a:r>
              <a:rPr lang="hr-HR" i="1" dirty="0"/>
              <a:t>Pomoć slijepim i slabovidnim </a:t>
            </a:r>
            <a:endParaRPr lang="hr-HR" dirty="0"/>
          </a:p>
          <a:p>
            <a:pPr marL="1600200" lvl="3" indent="-228600">
              <a:lnSpc>
                <a:spcPct val="107000"/>
              </a:lnSpc>
              <a:spcAft>
                <a:spcPts val="800"/>
              </a:spcAft>
              <a:buFont typeface="Symbol"/>
              <a:buChar char=""/>
            </a:pPr>
            <a:r>
              <a:rPr lang="hr-HR" i="1" dirty="0"/>
              <a:t>Pomoć oboljeloj djeci od karcinoma</a:t>
            </a:r>
            <a:endParaRPr lang="hr-HR" dirty="0"/>
          </a:p>
          <a:p>
            <a:pPr marL="1600200" lvl="3" indent="-228600">
              <a:lnSpc>
                <a:spcPct val="107000"/>
              </a:lnSpc>
              <a:spcAft>
                <a:spcPts val="800"/>
              </a:spcAft>
              <a:buFont typeface="Symbol"/>
              <a:buChar char=""/>
            </a:pPr>
            <a:r>
              <a:rPr lang="hr-HR" i="1" dirty="0"/>
              <a:t>Očuvanje okoliša</a:t>
            </a:r>
          </a:p>
          <a:p>
            <a:pPr marL="1600200" lvl="3" indent="-228600">
              <a:lnSpc>
                <a:spcPct val="107000"/>
              </a:lnSpc>
              <a:spcAft>
                <a:spcPts val="800"/>
              </a:spcAft>
              <a:buFont typeface="Symbol"/>
              <a:buChar char=""/>
            </a:pPr>
            <a:r>
              <a:rPr lang="hr-HR" i="1" dirty="0"/>
              <a:t>Smanjenje gladi u zajednici i svijetu</a:t>
            </a:r>
          </a:p>
        </p:txBody>
      </p:sp>
      <p:pic>
        <p:nvPicPr>
          <p:cNvPr id="7" name="Picture 3">
            <a:extLst>
              <a:ext uri="{FF2B5EF4-FFF2-40B4-BE49-F238E27FC236}">
                <a16:creationId xmlns:a16="http://schemas.microsoft.com/office/drawing/2014/main" id="{3724C632-5B1E-42FF-BB38-06AA0F480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08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Pojačati</a:t>
            </a:r>
            <a:r>
              <a:rPr lang="en-US" dirty="0"/>
              <a:t> </a:t>
            </a:r>
            <a:r>
              <a:rPr lang="en-US" dirty="0" err="1"/>
              <a:t>utjecaj</a:t>
            </a:r>
            <a:r>
              <a:rPr lang="en-US" dirty="0"/>
              <a:t> I focus </a:t>
            </a:r>
            <a:r>
              <a:rPr lang="en-US" dirty="0" err="1"/>
              <a:t>služenja</a:t>
            </a:r>
            <a:endParaRPr lang="hr-HR" dirty="0"/>
          </a:p>
        </p:txBody>
      </p:sp>
      <p:sp>
        <p:nvSpPr>
          <p:cNvPr id="2" name="TextBox 1"/>
          <p:cNvSpPr txBox="1"/>
          <p:nvPr/>
        </p:nvSpPr>
        <p:spPr>
          <a:xfrm>
            <a:off x="387626" y="1341783"/>
            <a:ext cx="4174435" cy="4366836"/>
          </a:xfrm>
          <a:prstGeom prst="rect">
            <a:avLst/>
          </a:prstGeom>
          <a:noFill/>
        </p:spPr>
        <p:txBody>
          <a:bodyPr wrap="square" rtlCol="0">
            <a:spAutoFit/>
          </a:bodyPr>
          <a:lstStyle/>
          <a:p>
            <a:pPr marL="342900" lvl="0" indent="-342900">
              <a:lnSpc>
                <a:spcPct val="107000"/>
              </a:lnSpc>
              <a:spcAft>
                <a:spcPts val="800"/>
              </a:spcAft>
              <a:buFont typeface="Wingdings"/>
              <a:buChar char=""/>
            </a:pPr>
            <a:r>
              <a:rPr lang="hr-HR" b="1" i="1" dirty="0"/>
              <a:t>Glavni fokus</a:t>
            </a:r>
            <a:r>
              <a:rPr lang="hr-HR" i="1" dirty="0"/>
              <a:t>  </a:t>
            </a:r>
          </a:p>
          <a:p>
            <a:pPr marL="357188" lvl="0">
              <a:lnSpc>
                <a:spcPct val="107000"/>
              </a:lnSpc>
              <a:spcAft>
                <a:spcPts val="800"/>
              </a:spcAft>
            </a:pPr>
            <a:r>
              <a:rPr lang="hr-HR" b="1" i="1" dirty="0"/>
              <a:t>prevencija dijabetesa </a:t>
            </a:r>
            <a:r>
              <a:rPr lang="hr-HR" i="1" dirty="0"/>
              <a:t>i pomoć oboljelima</a:t>
            </a:r>
          </a:p>
          <a:p>
            <a:pPr lvl="0">
              <a:lnSpc>
                <a:spcPct val="107000"/>
              </a:lnSpc>
              <a:spcAft>
                <a:spcPts val="800"/>
              </a:spcAft>
            </a:pPr>
            <a:endParaRPr lang="hr-HR" dirty="0"/>
          </a:p>
          <a:p>
            <a:pPr marL="342900" lvl="0" indent="-342900">
              <a:lnSpc>
                <a:spcPct val="107000"/>
              </a:lnSpc>
              <a:spcAft>
                <a:spcPts val="800"/>
              </a:spcAft>
              <a:buFont typeface="Wingdings"/>
              <a:buChar char=""/>
            </a:pPr>
            <a:r>
              <a:rPr lang="hr-HR" b="1" i="1" dirty="0"/>
              <a:t>Ostali fokusi</a:t>
            </a:r>
            <a:r>
              <a:rPr lang="hr-HR" dirty="0"/>
              <a:t> aktivnosti su:</a:t>
            </a:r>
          </a:p>
          <a:p>
            <a:pPr marL="1600200" lvl="3" indent="-228600">
              <a:lnSpc>
                <a:spcPct val="107000"/>
              </a:lnSpc>
              <a:spcAft>
                <a:spcPts val="800"/>
              </a:spcAft>
              <a:buFont typeface="Symbol"/>
              <a:buChar char=""/>
            </a:pPr>
            <a:r>
              <a:rPr lang="hr-HR" i="1" dirty="0"/>
              <a:t>Pomoć slijepim i slabovidnim </a:t>
            </a:r>
            <a:endParaRPr lang="hr-HR" dirty="0"/>
          </a:p>
          <a:p>
            <a:pPr marL="1600200" lvl="3" indent="-228600">
              <a:lnSpc>
                <a:spcPct val="107000"/>
              </a:lnSpc>
              <a:spcAft>
                <a:spcPts val="800"/>
              </a:spcAft>
              <a:buFont typeface="Symbol"/>
              <a:buChar char=""/>
            </a:pPr>
            <a:r>
              <a:rPr lang="hr-HR" i="1" dirty="0"/>
              <a:t>Pomoć oboljeloj djeci od karcinoma</a:t>
            </a:r>
            <a:endParaRPr lang="hr-HR" dirty="0"/>
          </a:p>
          <a:p>
            <a:pPr marL="1600200" lvl="3" indent="-228600">
              <a:lnSpc>
                <a:spcPct val="107000"/>
              </a:lnSpc>
              <a:spcAft>
                <a:spcPts val="800"/>
              </a:spcAft>
              <a:buFont typeface="Symbol"/>
              <a:buChar char=""/>
            </a:pPr>
            <a:r>
              <a:rPr lang="hr-HR" i="1" dirty="0"/>
              <a:t>Očuvanje okoliša</a:t>
            </a:r>
          </a:p>
          <a:p>
            <a:pPr marL="1600200" lvl="3" indent="-228600">
              <a:lnSpc>
                <a:spcPct val="107000"/>
              </a:lnSpc>
              <a:spcAft>
                <a:spcPts val="800"/>
              </a:spcAft>
              <a:buFont typeface="Symbol"/>
              <a:buChar char=""/>
            </a:pPr>
            <a:r>
              <a:rPr lang="hr-HR" i="1" dirty="0"/>
              <a:t>Smanjenje gladi u zajednici i svijetu</a:t>
            </a:r>
          </a:p>
        </p:txBody>
      </p:sp>
      <p:sp>
        <p:nvSpPr>
          <p:cNvPr id="5" name="TextBox 4"/>
          <p:cNvSpPr txBox="1"/>
          <p:nvPr/>
        </p:nvSpPr>
        <p:spPr>
          <a:xfrm>
            <a:off x="4763825" y="914400"/>
            <a:ext cx="4114800" cy="2492990"/>
          </a:xfrm>
          <a:prstGeom prst="rect">
            <a:avLst/>
          </a:prstGeom>
          <a:noFill/>
        </p:spPr>
        <p:txBody>
          <a:bodyPr wrap="square" rtlCol="0">
            <a:spAutoFit/>
          </a:bodyPr>
          <a:lstStyle/>
          <a:p>
            <a:endParaRPr lang="en-US" dirty="0"/>
          </a:p>
          <a:p>
            <a:r>
              <a:rPr lang="en-US" dirty="0" err="1"/>
              <a:t>Svaki</a:t>
            </a:r>
            <a:r>
              <a:rPr lang="en-US" dirty="0"/>
              <a:t> </a:t>
            </a:r>
            <a:r>
              <a:rPr lang="en-US" dirty="0" err="1"/>
              <a:t>klub</a:t>
            </a:r>
            <a:r>
              <a:rPr lang="en-US" dirty="0"/>
              <a:t> bi </a:t>
            </a:r>
            <a:r>
              <a:rPr lang="en-US" dirty="0" err="1"/>
              <a:t>trebao</a:t>
            </a:r>
            <a:r>
              <a:rPr lang="en-US" dirty="0"/>
              <a:t> </a:t>
            </a:r>
            <a:r>
              <a:rPr lang="en-US" dirty="0" err="1"/>
              <a:t>imati</a:t>
            </a:r>
            <a:endParaRPr lang="hr-HR" dirty="0"/>
          </a:p>
          <a:p>
            <a:endParaRPr lang="hr-HR" sz="1200" dirty="0"/>
          </a:p>
          <a:p>
            <a:r>
              <a:rPr lang="en-US" sz="2400" dirty="0"/>
              <a:t>	1</a:t>
            </a:r>
            <a:endParaRPr lang="hr-HR" sz="2400" dirty="0"/>
          </a:p>
          <a:p>
            <a:endParaRPr lang="hr-HR" sz="2400" dirty="0"/>
          </a:p>
          <a:p>
            <a:endParaRPr lang="hr-HR" sz="2400" dirty="0"/>
          </a:p>
          <a:p>
            <a:r>
              <a:rPr lang="en-US" sz="2400" dirty="0"/>
              <a:t>	</a:t>
            </a:r>
            <a:r>
              <a:rPr lang="hr-HR" sz="2400" dirty="0"/>
              <a:t>2</a:t>
            </a:r>
          </a:p>
          <a:p>
            <a:endParaRPr lang="hr-HR" sz="1200" dirty="0"/>
          </a:p>
        </p:txBody>
      </p:sp>
      <p:pic>
        <p:nvPicPr>
          <p:cNvPr id="6" name="Picture 3">
            <a:extLst>
              <a:ext uri="{FF2B5EF4-FFF2-40B4-BE49-F238E27FC236}">
                <a16:creationId xmlns:a16="http://schemas.microsoft.com/office/drawing/2014/main" id="{FD498FBC-8E20-4223-A277-4C636551C83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7652" y="5571652"/>
            <a:ext cx="1066892" cy="106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25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8418" y="1233531"/>
            <a:ext cx="4191000" cy="4352259"/>
          </a:xfrm>
        </p:spPr>
        <p:txBody>
          <a:bodyPr/>
          <a:lstStyle/>
          <a:p>
            <a:r>
              <a:rPr lang="hr-HR" dirty="0"/>
              <a:t>Poticati klubove </a:t>
            </a:r>
            <a:r>
              <a:rPr lang="hr-HR" b="1" dirty="0"/>
              <a:t>na promociju organizacije</a:t>
            </a:r>
          </a:p>
          <a:p>
            <a:endParaRPr lang="hr-HR" b="1" dirty="0"/>
          </a:p>
          <a:p>
            <a:pPr lvl="0"/>
            <a:r>
              <a:rPr lang="hr-HR" dirty="0"/>
              <a:t>Koristiti </a:t>
            </a:r>
            <a:r>
              <a:rPr lang="hr-HR" b="1" dirty="0"/>
              <a:t>utjecaj uglednih  članova</a:t>
            </a:r>
            <a:r>
              <a:rPr lang="hr-HR" dirty="0"/>
              <a:t> u lokalnoj zajednici </a:t>
            </a:r>
          </a:p>
          <a:p>
            <a:pPr lvl="0"/>
            <a:endParaRPr lang="hr-HR" dirty="0"/>
          </a:p>
          <a:p>
            <a:r>
              <a:rPr lang="hr-HR" dirty="0"/>
              <a:t>Sustavno i kontinuirano neposredno </a:t>
            </a:r>
            <a:r>
              <a:rPr lang="hr-HR" b="1" dirty="0"/>
              <a:t>predstavljati  naše organizacije i aktivnosti </a:t>
            </a:r>
          </a:p>
          <a:p>
            <a:endParaRPr lang="hr-HR" b="1" dirty="0"/>
          </a:p>
          <a:p>
            <a:r>
              <a:rPr lang="hr-HR" b="1" dirty="0"/>
              <a:t>Učiniti dostupnima javnosti digitalne komunikacije</a:t>
            </a:r>
            <a:r>
              <a:rPr lang="hr-HR" dirty="0"/>
              <a:t> kroz društvene mreže, Internet, </a:t>
            </a:r>
            <a:r>
              <a:rPr lang="hr-HR" dirty="0" err="1"/>
              <a:t>newsletter</a:t>
            </a:r>
            <a:r>
              <a:rPr lang="hr-HR" dirty="0"/>
              <a:t>, </a:t>
            </a:r>
            <a:r>
              <a:rPr lang="hr-HR" dirty="0" err="1"/>
              <a:t>Lions</a:t>
            </a:r>
            <a:r>
              <a:rPr lang="hr-HR" dirty="0"/>
              <a:t> magazin…</a:t>
            </a:r>
          </a:p>
        </p:txBody>
      </p:sp>
      <p:sp>
        <p:nvSpPr>
          <p:cNvPr id="4" name="Title 3"/>
          <p:cNvSpPr>
            <a:spLocks noGrp="1"/>
          </p:cNvSpPr>
          <p:nvPr>
            <p:ph type="title"/>
          </p:nvPr>
        </p:nvSpPr>
        <p:spPr/>
        <p:txBody>
          <a:bodyPr/>
          <a:lstStyle/>
          <a:p>
            <a:endParaRPr lang="hr-HR" dirty="0"/>
          </a:p>
        </p:txBody>
      </p:sp>
      <p:sp>
        <p:nvSpPr>
          <p:cNvPr id="5" name="Picture Placeholder 4"/>
          <p:cNvSpPr>
            <a:spLocks noGrp="1"/>
          </p:cNvSpPr>
          <p:nvPr>
            <p:ph type="pic" sz="quarter" idx="10"/>
          </p:nvPr>
        </p:nvSpPr>
        <p:spPr bwMode="auto">
          <a:xfrm rot="3761892">
            <a:off x="5380797" y="1810169"/>
            <a:ext cx="3667125" cy="3857625"/>
          </a:xfrm>
          <a:custGeom>
            <a:avLst/>
            <a:gdLst>
              <a:gd name="connsiteX0" fmla="*/ 9625 w 1896177"/>
              <a:gd name="connsiteY0" fmla="*/ 0 h 2194560"/>
              <a:gd name="connsiteX1" fmla="*/ 0 w 1896177"/>
              <a:gd name="connsiteY1" fmla="*/ 2194560 h 2194560"/>
              <a:gd name="connsiteX2" fmla="*/ 1896177 w 1896177"/>
              <a:gd name="connsiteY2" fmla="*/ 1078030 h 2194560"/>
              <a:gd name="connsiteX3" fmla="*/ 9625 w 1896177"/>
              <a:gd name="connsiteY3"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983416 w 1896177"/>
              <a:gd name="connsiteY3" fmla="*/ 315148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79487"/>
              <a:gd name="connsiteX1" fmla="*/ 0 w 1896177"/>
              <a:gd name="connsiteY1" fmla="*/ 2179487 h 2179487"/>
              <a:gd name="connsiteX2" fmla="*/ 1896177 w 1896177"/>
              <a:gd name="connsiteY2" fmla="*/ 1091833 h 2179487"/>
              <a:gd name="connsiteX3" fmla="*/ 1043706 w 1896177"/>
              <a:gd name="connsiteY3" fmla="*/ 279979 h 2179487"/>
              <a:gd name="connsiteX4" fmla="*/ 9625 w 1896177"/>
              <a:gd name="connsiteY4" fmla="*/ 0 h 2179487"/>
              <a:gd name="connsiteX0" fmla="*/ 9625 w 1896177"/>
              <a:gd name="connsiteY0" fmla="*/ 0 h 2164415"/>
              <a:gd name="connsiteX1" fmla="*/ 0 w 1896177"/>
              <a:gd name="connsiteY1" fmla="*/ 2164415 h 2164415"/>
              <a:gd name="connsiteX2" fmla="*/ 1896177 w 1896177"/>
              <a:gd name="connsiteY2" fmla="*/ 1076761 h 2164415"/>
              <a:gd name="connsiteX3" fmla="*/ 1043706 w 1896177"/>
              <a:gd name="connsiteY3" fmla="*/ 264907 h 2164415"/>
              <a:gd name="connsiteX4" fmla="*/ 9625 w 1896177"/>
              <a:gd name="connsiteY4" fmla="*/ 0 h 2164415"/>
              <a:gd name="connsiteX0" fmla="*/ 9625 w 1896177"/>
              <a:gd name="connsiteY0" fmla="*/ 2778 h 2167193"/>
              <a:gd name="connsiteX1" fmla="*/ 0 w 1896177"/>
              <a:gd name="connsiteY1" fmla="*/ 2167193 h 2167193"/>
              <a:gd name="connsiteX2" fmla="*/ 1896177 w 1896177"/>
              <a:gd name="connsiteY2" fmla="*/ 1079539 h 2167193"/>
              <a:gd name="connsiteX3" fmla="*/ 1043706 w 1896177"/>
              <a:gd name="connsiteY3" fmla="*/ 267685 h 2167193"/>
              <a:gd name="connsiteX4" fmla="*/ 9625 w 1896177"/>
              <a:gd name="connsiteY4" fmla="*/ 2778 h 2167193"/>
              <a:gd name="connsiteX0" fmla="*/ 9625 w 1896177"/>
              <a:gd name="connsiteY0" fmla="*/ 4306 h 2168721"/>
              <a:gd name="connsiteX1" fmla="*/ 0 w 1896177"/>
              <a:gd name="connsiteY1" fmla="*/ 2168721 h 2168721"/>
              <a:gd name="connsiteX2" fmla="*/ 1896177 w 1896177"/>
              <a:gd name="connsiteY2" fmla="*/ 1081067 h 2168721"/>
              <a:gd name="connsiteX3" fmla="*/ 1043706 w 1896177"/>
              <a:gd name="connsiteY3" fmla="*/ 269213 h 2168721"/>
              <a:gd name="connsiteX4" fmla="*/ 9625 w 1896177"/>
              <a:gd name="connsiteY4" fmla="*/ 4306 h 2168721"/>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8084"/>
              <a:gd name="connsiteY0" fmla="*/ 2122 h 2166537"/>
              <a:gd name="connsiteX1" fmla="*/ 0 w 1898084"/>
              <a:gd name="connsiteY1" fmla="*/ 2166537 h 2166537"/>
              <a:gd name="connsiteX2" fmla="*/ 1896177 w 1898084"/>
              <a:gd name="connsiteY2" fmla="*/ 1078883 h 2166537"/>
              <a:gd name="connsiteX3" fmla="*/ 1043706 w 1898084"/>
              <a:gd name="connsiteY3" fmla="*/ 267029 h 2166537"/>
              <a:gd name="connsiteX4" fmla="*/ 9625 w 1898084"/>
              <a:gd name="connsiteY4" fmla="*/ 2122 h 21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084" h="2166537">
                <a:moveTo>
                  <a:pt x="9625" y="2122"/>
                </a:moveTo>
                <a:cubicBezTo>
                  <a:pt x="6417" y="733642"/>
                  <a:pt x="3208" y="1435017"/>
                  <a:pt x="0" y="2166537"/>
                </a:cubicBezTo>
                <a:lnTo>
                  <a:pt x="1896177" y="1078883"/>
                </a:lnTo>
                <a:cubicBezTo>
                  <a:pt x="1919959" y="1173778"/>
                  <a:pt x="1726148" y="655989"/>
                  <a:pt x="1043706" y="267029"/>
                </a:cubicBezTo>
                <a:cubicBezTo>
                  <a:pt x="387513" y="-45687"/>
                  <a:pt x="-12446" y="3338"/>
                  <a:pt x="9625" y="2122"/>
                </a:cubicBezTo>
                <a:close/>
              </a:path>
            </a:pathLst>
          </a:cu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endParaRPr lang="sr-Latn-RS" dirty="0"/>
          </a:p>
        </p:txBody>
      </p:sp>
      <p:sp>
        <p:nvSpPr>
          <p:cNvPr id="6" name="TextBox 5"/>
          <p:cNvSpPr txBox="1"/>
          <p:nvPr/>
        </p:nvSpPr>
        <p:spPr>
          <a:xfrm>
            <a:off x="5953539" y="2514599"/>
            <a:ext cx="2335695" cy="923330"/>
          </a:xfrm>
          <a:prstGeom prst="rect">
            <a:avLst/>
          </a:prstGeom>
          <a:noFill/>
        </p:spPr>
        <p:txBody>
          <a:bodyPr wrap="square" rtlCol="0">
            <a:spAutoFit/>
          </a:bodyPr>
          <a:lstStyle/>
          <a:p>
            <a:r>
              <a:rPr lang="hr-HR" dirty="0">
                <a:solidFill>
                  <a:schemeClr val="bg1"/>
                </a:solidFill>
              </a:rPr>
              <a:t>Poboljšati javnu </a:t>
            </a:r>
          </a:p>
          <a:p>
            <a:r>
              <a:rPr lang="hr-HR" dirty="0">
                <a:solidFill>
                  <a:schemeClr val="bg1"/>
                </a:solidFill>
              </a:rPr>
              <a:t>percepciju i vidljivost</a:t>
            </a:r>
          </a:p>
          <a:p>
            <a:r>
              <a:rPr lang="hr-HR" dirty="0" err="1">
                <a:solidFill>
                  <a:schemeClr val="bg1"/>
                </a:solidFill>
              </a:rPr>
              <a:t>Lionsa</a:t>
            </a:r>
            <a:endParaRPr lang="hr-HR" dirty="0">
              <a:solidFill>
                <a:schemeClr val="bg1"/>
              </a:solidFill>
            </a:endParaRPr>
          </a:p>
        </p:txBody>
      </p:sp>
      <p:pic>
        <p:nvPicPr>
          <p:cNvPr id="15" name="Picture 3">
            <a:extLst>
              <a:ext uri="{FF2B5EF4-FFF2-40B4-BE49-F238E27FC236}">
                <a16:creationId xmlns:a16="http://schemas.microsoft.com/office/drawing/2014/main" id="{95C7124C-8AE6-45E1-B48A-AE01C59EA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59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8418" y="1233531"/>
            <a:ext cx="4191000" cy="4352259"/>
          </a:xfrm>
        </p:spPr>
        <p:txBody>
          <a:bodyPr/>
          <a:lstStyle/>
          <a:p>
            <a:r>
              <a:rPr lang="hr-HR" dirty="0"/>
              <a:t>Poticati klubove </a:t>
            </a:r>
            <a:r>
              <a:rPr lang="hr-HR" b="1" dirty="0"/>
              <a:t>na promociju organizacije</a:t>
            </a:r>
          </a:p>
          <a:p>
            <a:endParaRPr lang="hr-HR" b="1" dirty="0"/>
          </a:p>
          <a:p>
            <a:pPr lvl="0"/>
            <a:r>
              <a:rPr lang="hr-HR" dirty="0"/>
              <a:t>Koristiti </a:t>
            </a:r>
            <a:r>
              <a:rPr lang="hr-HR" b="1" dirty="0"/>
              <a:t>utjecaj uglednih  članova</a:t>
            </a:r>
            <a:r>
              <a:rPr lang="hr-HR" dirty="0"/>
              <a:t> u lokalnoj zajednici </a:t>
            </a:r>
          </a:p>
          <a:p>
            <a:pPr lvl="0"/>
            <a:endParaRPr lang="hr-HR" dirty="0"/>
          </a:p>
          <a:p>
            <a:r>
              <a:rPr lang="hr-HR" dirty="0"/>
              <a:t>Sustavno i kontinuirano neposredno </a:t>
            </a:r>
            <a:r>
              <a:rPr lang="hr-HR" b="1" dirty="0"/>
              <a:t>predstavljati  naše organizacije i aktivnosti </a:t>
            </a:r>
          </a:p>
          <a:p>
            <a:endParaRPr lang="hr-HR" b="1" dirty="0"/>
          </a:p>
          <a:p>
            <a:r>
              <a:rPr lang="hr-HR" b="1" dirty="0"/>
              <a:t>Učiniti dostupnima javnosti digitalne komunikacije</a:t>
            </a:r>
            <a:r>
              <a:rPr lang="hr-HR" dirty="0"/>
              <a:t> kroz društvene mreže, Internet, </a:t>
            </a:r>
            <a:r>
              <a:rPr lang="hr-HR" dirty="0" err="1"/>
              <a:t>newsletter</a:t>
            </a:r>
            <a:r>
              <a:rPr lang="hr-HR" dirty="0"/>
              <a:t>, </a:t>
            </a:r>
            <a:r>
              <a:rPr lang="hr-HR" dirty="0" err="1"/>
              <a:t>Lions</a:t>
            </a:r>
            <a:r>
              <a:rPr lang="hr-HR" dirty="0"/>
              <a:t> magazin…</a:t>
            </a:r>
          </a:p>
        </p:txBody>
      </p:sp>
      <p:sp>
        <p:nvSpPr>
          <p:cNvPr id="4" name="Title 3"/>
          <p:cNvSpPr>
            <a:spLocks noGrp="1"/>
          </p:cNvSpPr>
          <p:nvPr>
            <p:ph type="title"/>
          </p:nvPr>
        </p:nvSpPr>
        <p:spPr/>
        <p:txBody>
          <a:bodyPr/>
          <a:lstStyle/>
          <a:p>
            <a:r>
              <a:rPr lang="en-US" dirty="0" err="1"/>
              <a:t>Poboljšati</a:t>
            </a:r>
            <a:r>
              <a:rPr lang="en-US" dirty="0"/>
              <a:t> </a:t>
            </a:r>
            <a:r>
              <a:rPr lang="en-US" dirty="0" err="1"/>
              <a:t>javnu</a:t>
            </a:r>
            <a:r>
              <a:rPr lang="en-US" dirty="0"/>
              <a:t> </a:t>
            </a:r>
            <a:r>
              <a:rPr lang="en-US" dirty="0" err="1"/>
              <a:t>percepciju</a:t>
            </a:r>
            <a:r>
              <a:rPr lang="en-US" dirty="0"/>
              <a:t> </a:t>
            </a:r>
            <a:r>
              <a:rPr lang="en-US" dirty="0" err="1"/>
              <a:t>i</a:t>
            </a:r>
            <a:r>
              <a:rPr lang="en-US" dirty="0"/>
              <a:t> </a:t>
            </a:r>
            <a:r>
              <a:rPr lang="en-US" dirty="0" err="1"/>
              <a:t>vidljivost</a:t>
            </a:r>
            <a:r>
              <a:rPr lang="en-US" dirty="0"/>
              <a:t> </a:t>
            </a:r>
            <a:r>
              <a:rPr lang="en-US" dirty="0" err="1"/>
              <a:t>lionsa</a:t>
            </a:r>
            <a:endParaRPr lang="hr-HR" dirty="0"/>
          </a:p>
        </p:txBody>
      </p:sp>
      <p:sp>
        <p:nvSpPr>
          <p:cNvPr id="3" name="TextBox 2">
            <a:extLst>
              <a:ext uri="{FF2B5EF4-FFF2-40B4-BE49-F238E27FC236}">
                <a16:creationId xmlns:a16="http://schemas.microsoft.com/office/drawing/2014/main" id="{1AC40B2A-621C-4414-BAA5-4CD4BF055126}"/>
              </a:ext>
            </a:extLst>
          </p:cNvPr>
          <p:cNvSpPr txBox="1"/>
          <p:nvPr/>
        </p:nvSpPr>
        <p:spPr>
          <a:xfrm>
            <a:off x="4953000" y="1295400"/>
            <a:ext cx="3581400" cy="4524315"/>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595959"/>
                </a:solidFill>
                <a:ea typeface="ヒラギノ角ゴ Pro W3" charset="0"/>
              </a:rPr>
              <a:t>Objavljvati</a:t>
            </a:r>
            <a:r>
              <a:rPr lang="en-US" dirty="0">
                <a:solidFill>
                  <a:srgbClr val="595959"/>
                </a:solidFill>
                <a:ea typeface="ヒラギノ角ゴ Pro W3" charset="0"/>
              </a:rPr>
              <a:t> </a:t>
            </a:r>
            <a:r>
              <a:rPr lang="en-US" dirty="0" err="1">
                <a:solidFill>
                  <a:srgbClr val="595959"/>
                </a:solidFill>
                <a:ea typeface="ヒラギノ角ゴ Pro W3" charset="0"/>
              </a:rPr>
              <a:t>akcije</a:t>
            </a:r>
            <a:r>
              <a:rPr lang="en-US" dirty="0">
                <a:solidFill>
                  <a:srgbClr val="595959"/>
                </a:solidFill>
                <a:ea typeface="ヒラギノ角ゴ Pro W3" charset="0"/>
              </a:rPr>
              <a:t> </a:t>
            </a:r>
            <a:r>
              <a:rPr lang="en-US" dirty="0" err="1">
                <a:solidFill>
                  <a:srgbClr val="595959"/>
                </a:solidFill>
                <a:ea typeface="ヒラギノ角ゴ Pro W3" charset="0"/>
              </a:rPr>
              <a:t>i</a:t>
            </a:r>
            <a:r>
              <a:rPr lang="en-US" dirty="0">
                <a:solidFill>
                  <a:srgbClr val="595959"/>
                </a:solidFill>
                <a:ea typeface="ヒラギノ角ゴ Pro W3" charset="0"/>
              </a:rPr>
              <a:t> </a:t>
            </a:r>
            <a:r>
              <a:rPr lang="en-US" dirty="0" err="1">
                <a:solidFill>
                  <a:srgbClr val="595959"/>
                </a:solidFill>
                <a:ea typeface="ヒラギノ角ゴ Pro W3" charset="0"/>
              </a:rPr>
              <a:t>rezultate</a:t>
            </a:r>
            <a:r>
              <a:rPr lang="en-US" dirty="0">
                <a:solidFill>
                  <a:srgbClr val="595959"/>
                </a:solidFill>
                <a:ea typeface="ヒラギノ角ゴ Pro W3" charset="0"/>
              </a:rPr>
              <a:t> </a:t>
            </a:r>
            <a:r>
              <a:rPr lang="en-US" dirty="0" err="1">
                <a:solidFill>
                  <a:srgbClr val="595959"/>
                </a:solidFill>
                <a:ea typeface="ヒラギノ角ゴ Pro W3" charset="0"/>
              </a:rPr>
              <a:t>akcija</a:t>
            </a:r>
            <a:r>
              <a:rPr lang="en-US" dirty="0">
                <a:solidFill>
                  <a:srgbClr val="595959"/>
                </a:solidFill>
                <a:ea typeface="ヒラギノ角ゴ Pro W3" charset="0"/>
              </a:rPr>
              <a:t> </a:t>
            </a:r>
            <a:r>
              <a:rPr lang="en-US" dirty="0" err="1">
                <a:solidFill>
                  <a:srgbClr val="595959"/>
                </a:solidFill>
                <a:ea typeface="ヒラギノ角ゴ Pro W3" charset="0"/>
              </a:rPr>
              <a:t>na</a:t>
            </a:r>
            <a:r>
              <a:rPr lang="en-US" dirty="0">
                <a:solidFill>
                  <a:srgbClr val="595959"/>
                </a:solidFill>
                <a:ea typeface="ヒラギノ角ゴ Pro W3" charset="0"/>
              </a:rPr>
              <a:t> Lions Web-u,</a:t>
            </a:r>
          </a:p>
          <a:p>
            <a:pPr marL="742950" lvl="1" indent="-285750">
              <a:buFont typeface="Arial" panose="020B0604020202020204" pitchFamily="34" charset="0"/>
              <a:buChar char="•"/>
            </a:pPr>
            <a:r>
              <a:rPr lang="en-US" dirty="0" err="1">
                <a:solidFill>
                  <a:srgbClr val="595959"/>
                </a:solidFill>
                <a:ea typeface="ヒラギノ角ゴ Pro W3" charset="0"/>
              </a:rPr>
              <a:t>Društvenim</a:t>
            </a:r>
            <a:r>
              <a:rPr lang="en-US" dirty="0">
                <a:solidFill>
                  <a:srgbClr val="595959"/>
                </a:solidFill>
                <a:ea typeface="ヒラギノ角ゴ Pro W3" charset="0"/>
              </a:rPr>
              <a:t> </a:t>
            </a:r>
            <a:r>
              <a:rPr lang="en-US" dirty="0" err="1">
                <a:solidFill>
                  <a:srgbClr val="595959"/>
                </a:solidFill>
                <a:ea typeface="ヒラギノ角ゴ Pro W3" charset="0"/>
              </a:rPr>
              <a:t>mrežama</a:t>
            </a:r>
            <a:r>
              <a:rPr lang="en-US" dirty="0">
                <a:solidFill>
                  <a:srgbClr val="595959"/>
                </a:solidFill>
                <a:ea typeface="ヒラギノ角ゴ Pro W3" charset="0"/>
              </a:rPr>
              <a:t>, </a:t>
            </a:r>
          </a:p>
          <a:p>
            <a:pPr marL="742950" lvl="1" indent="-285750">
              <a:buFont typeface="Arial" panose="020B0604020202020204" pitchFamily="34" charset="0"/>
              <a:buChar char="•"/>
            </a:pPr>
            <a:r>
              <a:rPr lang="en-US" dirty="0" err="1">
                <a:solidFill>
                  <a:srgbClr val="595959"/>
                </a:solidFill>
                <a:ea typeface="ヒラギノ角ゴ Pro W3" charset="0"/>
              </a:rPr>
              <a:t>Javnim</a:t>
            </a:r>
            <a:r>
              <a:rPr lang="en-US" dirty="0">
                <a:solidFill>
                  <a:srgbClr val="595959"/>
                </a:solidFill>
                <a:ea typeface="ヒラギノ角ゴ Pro W3" charset="0"/>
              </a:rPr>
              <a:t> </a:t>
            </a:r>
            <a:r>
              <a:rPr lang="en-US" dirty="0" err="1">
                <a:solidFill>
                  <a:srgbClr val="595959"/>
                </a:solidFill>
                <a:ea typeface="ヒラギノ角ゴ Pro W3" charset="0"/>
              </a:rPr>
              <a:t>elektroničkim</a:t>
            </a:r>
            <a:r>
              <a:rPr lang="en-US" dirty="0">
                <a:solidFill>
                  <a:srgbClr val="595959"/>
                </a:solidFill>
                <a:ea typeface="ヒラギノ角ゴ Pro W3" charset="0"/>
              </a:rPr>
              <a:t> </a:t>
            </a:r>
            <a:r>
              <a:rPr lang="en-US" dirty="0" err="1">
                <a:solidFill>
                  <a:srgbClr val="595959"/>
                </a:solidFill>
                <a:ea typeface="ヒラギノ角ゴ Pro W3" charset="0"/>
              </a:rPr>
              <a:t>medijima</a:t>
            </a:r>
            <a:r>
              <a:rPr lang="en-US" dirty="0">
                <a:solidFill>
                  <a:srgbClr val="595959"/>
                </a:solidFill>
                <a:ea typeface="ヒラギノ角ゴ Pro W3" charset="0"/>
              </a:rPr>
              <a:t>,</a:t>
            </a:r>
          </a:p>
          <a:p>
            <a:pPr marL="742950" lvl="1" indent="-285750">
              <a:buFont typeface="Arial" panose="020B0604020202020204" pitchFamily="34" charset="0"/>
              <a:buChar char="•"/>
            </a:pPr>
            <a:r>
              <a:rPr lang="en-US" dirty="0" err="1">
                <a:solidFill>
                  <a:srgbClr val="595959"/>
                </a:solidFill>
                <a:ea typeface="ヒラギノ角ゴ Pro W3" charset="0"/>
              </a:rPr>
              <a:t>Tisku</a:t>
            </a:r>
            <a:r>
              <a:rPr lang="en-US" dirty="0">
                <a:solidFill>
                  <a:srgbClr val="595959"/>
                </a:solidFill>
                <a:ea typeface="ヒラギノ角ゴ Pro W3" charset="0"/>
              </a:rPr>
              <a:t>,</a:t>
            </a:r>
          </a:p>
          <a:p>
            <a:pPr lvl="1"/>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Prijavljivati</a:t>
            </a:r>
            <a:r>
              <a:rPr lang="en-US" dirty="0">
                <a:solidFill>
                  <a:srgbClr val="595959"/>
                </a:solidFill>
                <a:ea typeface="ヒラギノ角ゴ Pro W3" charset="0"/>
              </a:rPr>
              <a:t> </a:t>
            </a:r>
            <a:r>
              <a:rPr lang="en-US" dirty="0" err="1">
                <a:solidFill>
                  <a:srgbClr val="595959"/>
                </a:solidFill>
                <a:ea typeface="ヒラギノ角ゴ Pro W3" charset="0"/>
              </a:rPr>
              <a:t>aktivnosti</a:t>
            </a:r>
            <a:r>
              <a:rPr lang="en-US" dirty="0">
                <a:solidFill>
                  <a:srgbClr val="595959"/>
                </a:solidFill>
                <a:ea typeface="ヒラギノ角ゴ Pro W3" charset="0"/>
              </a:rPr>
              <a:t> LCI</a:t>
            </a:r>
          </a:p>
          <a:p>
            <a:pPr marL="285750" indent="-285750">
              <a:buFont typeface="Arial" panose="020B0604020202020204" pitchFamily="34" charset="0"/>
              <a:buChar char="•"/>
            </a:pPr>
            <a:endParaRPr lang="en-US" dirty="0">
              <a:solidFill>
                <a:srgbClr val="595959"/>
              </a:solidFill>
              <a:ea typeface="ヒラギノ角ゴ Pro W3" charset="0"/>
            </a:endParaRPr>
          </a:p>
          <a:p>
            <a:pPr marL="285750" indent="-285750">
              <a:buFont typeface="Arial" panose="020B0604020202020204" pitchFamily="34" charset="0"/>
              <a:buChar char="•"/>
            </a:pPr>
            <a:r>
              <a:rPr lang="en-US" dirty="0">
                <a:solidFill>
                  <a:srgbClr val="595959"/>
                </a:solidFill>
                <a:ea typeface="ヒラギノ角ゴ Pro W3" charset="0"/>
              </a:rPr>
              <a:t>U </a:t>
            </a:r>
            <a:r>
              <a:rPr lang="en-US" dirty="0" err="1">
                <a:solidFill>
                  <a:srgbClr val="595959"/>
                </a:solidFill>
                <a:ea typeface="ヒラギノ角ゴ Pro W3" charset="0"/>
              </a:rPr>
              <a:t>svakoj</a:t>
            </a:r>
            <a:r>
              <a:rPr lang="en-US" dirty="0">
                <a:solidFill>
                  <a:srgbClr val="595959"/>
                </a:solidFill>
                <a:ea typeface="ヒラギノ角ゴ Pro W3" charset="0"/>
              </a:rPr>
              <a:t> </a:t>
            </a:r>
            <a:r>
              <a:rPr lang="en-US" dirty="0" err="1">
                <a:solidFill>
                  <a:srgbClr val="595959"/>
                </a:solidFill>
                <a:ea typeface="ヒラギノ角ゴ Pro W3" charset="0"/>
              </a:rPr>
              <a:t>prilici</a:t>
            </a:r>
            <a:r>
              <a:rPr lang="en-US" dirty="0">
                <a:solidFill>
                  <a:srgbClr val="595959"/>
                </a:solidFill>
                <a:ea typeface="ヒラギノ角ゴ Pro W3" charset="0"/>
              </a:rPr>
              <a:t> </a:t>
            </a:r>
            <a:r>
              <a:rPr lang="en-US" dirty="0" err="1">
                <a:solidFill>
                  <a:srgbClr val="595959"/>
                </a:solidFill>
                <a:ea typeface="ヒラギノ角ゴ Pro W3" charset="0"/>
              </a:rPr>
              <a:t>isticati</a:t>
            </a:r>
            <a:r>
              <a:rPr lang="en-US" dirty="0">
                <a:solidFill>
                  <a:srgbClr val="595959"/>
                </a:solidFill>
                <a:ea typeface="ヒラギノ角ゴ Pro W3" charset="0"/>
              </a:rPr>
              <a:t> </a:t>
            </a:r>
            <a:r>
              <a:rPr lang="en-US" dirty="0" err="1">
                <a:solidFill>
                  <a:srgbClr val="595959"/>
                </a:solidFill>
                <a:ea typeface="ヒラギノ角ゴ Pro W3" charset="0"/>
              </a:rPr>
              <a:t>značaj</a:t>
            </a:r>
            <a:r>
              <a:rPr lang="en-US" dirty="0">
                <a:solidFill>
                  <a:srgbClr val="595959"/>
                </a:solidFill>
                <a:ea typeface="ヒラギノ角ゴ Pro W3" charset="0"/>
              </a:rPr>
              <a:t> </a:t>
            </a:r>
            <a:r>
              <a:rPr lang="en-US" dirty="0" err="1">
                <a:solidFill>
                  <a:srgbClr val="595959"/>
                </a:solidFill>
                <a:ea typeface="ヒラギノ角ゴ Pro W3" charset="0"/>
              </a:rPr>
              <a:t>i</a:t>
            </a:r>
            <a:r>
              <a:rPr lang="en-US" dirty="0">
                <a:solidFill>
                  <a:srgbClr val="595959"/>
                </a:solidFill>
                <a:ea typeface="ヒラギノ角ゴ Pro W3" charset="0"/>
              </a:rPr>
              <a:t> </a:t>
            </a:r>
            <a:r>
              <a:rPr lang="en-US" dirty="0" err="1">
                <a:solidFill>
                  <a:srgbClr val="595959"/>
                </a:solidFill>
                <a:ea typeface="ヒラギノ角ゴ Pro W3" charset="0"/>
              </a:rPr>
              <a:t>utjecaj</a:t>
            </a:r>
            <a:r>
              <a:rPr lang="en-US" dirty="0">
                <a:solidFill>
                  <a:srgbClr val="595959"/>
                </a:solidFill>
                <a:ea typeface="ヒラギノ角ゴ Pro W3" charset="0"/>
              </a:rPr>
              <a:t> </a:t>
            </a:r>
            <a:r>
              <a:rPr lang="en-US" dirty="0" err="1">
                <a:solidFill>
                  <a:srgbClr val="595959"/>
                </a:solidFill>
                <a:ea typeface="ヒラギノ角ゴ Pro W3" charset="0"/>
              </a:rPr>
              <a:t>Lionsa</a:t>
            </a:r>
            <a:endParaRPr lang="en-US" dirty="0">
              <a:solidFill>
                <a:srgbClr val="595959"/>
              </a:solidFill>
              <a:ea typeface="ヒラギノ角ゴ Pro W3" charset="0"/>
            </a:endParaRPr>
          </a:p>
          <a:p>
            <a:pPr marL="285750" indent="-285750">
              <a:buFont typeface="Arial" panose="020B0604020202020204" pitchFamily="34" charset="0"/>
              <a:buChar char="•"/>
            </a:pP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Sudjelovati</a:t>
            </a:r>
            <a:r>
              <a:rPr lang="en-US" dirty="0">
                <a:solidFill>
                  <a:srgbClr val="595959"/>
                </a:solidFill>
                <a:ea typeface="ヒラギノ角ゴ Pro W3" charset="0"/>
              </a:rPr>
              <a:t> u </a:t>
            </a:r>
            <a:r>
              <a:rPr lang="en-US" dirty="0" err="1">
                <a:solidFill>
                  <a:srgbClr val="595959"/>
                </a:solidFill>
                <a:ea typeface="ヒラギノ角ゴ Pro W3" charset="0"/>
              </a:rPr>
              <a:t>aktivnostima</a:t>
            </a:r>
            <a:r>
              <a:rPr lang="en-US" dirty="0">
                <a:solidFill>
                  <a:srgbClr val="595959"/>
                </a:solidFill>
                <a:ea typeface="ヒラギノ角ゴ Pro W3" charset="0"/>
              </a:rPr>
              <a:t> </a:t>
            </a:r>
            <a:r>
              <a:rPr lang="en-US" dirty="0" err="1">
                <a:solidFill>
                  <a:srgbClr val="595959"/>
                </a:solidFill>
                <a:ea typeface="ヒラギノ角ゴ Pro W3" charset="0"/>
              </a:rPr>
              <a:t>drugih</a:t>
            </a:r>
            <a:r>
              <a:rPr lang="en-US" dirty="0">
                <a:solidFill>
                  <a:srgbClr val="595959"/>
                </a:solidFill>
                <a:ea typeface="ヒラギノ角ゴ Pro W3" charset="0"/>
              </a:rPr>
              <a:t> </a:t>
            </a:r>
            <a:r>
              <a:rPr lang="en-US" dirty="0" err="1">
                <a:solidFill>
                  <a:srgbClr val="595959"/>
                </a:solidFill>
                <a:ea typeface="ヒラギノ角ゴ Pro W3" charset="0"/>
              </a:rPr>
              <a:t>klubova</a:t>
            </a:r>
            <a:r>
              <a:rPr lang="en-US" dirty="0">
                <a:solidFill>
                  <a:srgbClr val="595959"/>
                </a:solidFill>
                <a:ea typeface="ヒラギノ角ゴ Pro W3" charset="0"/>
              </a:rPr>
              <a:t> </a:t>
            </a:r>
            <a:r>
              <a:rPr lang="en-US" dirty="0" err="1">
                <a:solidFill>
                  <a:srgbClr val="595959"/>
                </a:solidFill>
                <a:ea typeface="ヒラギノ角ゴ Pro W3" charset="0"/>
              </a:rPr>
              <a:t>kako</a:t>
            </a:r>
            <a:r>
              <a:rPr lang="en-US" dirty="0">
                <a:solidFill>
                  <a:srgbClr val="595959"/>
                </a:solidFill>
                <a:ea typeface="ヒラギノ角ゴ Pro W3" charset="0"/>
              </a:rPr>
              <a:t> u </a:t>
            </a:r>
            <a:r>
              <a:rPr lang="en-US" dirty="0" err="1">
                <a:solidFill>
                  <a:srgbClr val="595959"/>
                </a:solidFill>
                <a:ea typeface="ヒラギノ角ゴ Pro W3" charset="0"/>
              </a:rPr>
              <a:t>Distriktu</a:t>
            </a:r>
            <a:r>
              <a:rPr lang="en-US" dirty="0">
                <a:solidFill>
                  <a:srgbClr val="595959"/>
                </a:solidFill>
                <a:ea typeface="ヒラギノ角ゴ Pro W3" charset="0"/>
              </a:rPr>
              <a:t> </a:t>
            </a:r>
            <a:r>
              <a:rPr lang="en-US" dirty="0" err="1">
                <a:solidFill>
                  <a:srgbClr val="595959"/>
                </a:solidFill>
                <a:ea typeface="ヒラギノ角ゴ Pro W3" charset="0"/>
              </a:rPr>
              <a:t>tako</a:t>
            </a:r>
            <a:r>
              <a:rPr lang="en-US" dirty="0">
                <a:solidFill>
                  <a:srgbClr val="595959"/>
                </a:solidFill>
                <a:ea typeface="ヒラギノ角ゴ Pro W3" charset="0"/>
              </a:rPr>
              <a:t> </a:t>
            </a:r>
            <a:r>
              <a:rPr lang="en-US" dirty="0" err="1">
                <a:solidFill>
                  <a:srgbClr val="595959"/>
                </a:solidFill>
                <a:ea typeface="ヒラギノ角ゴ Pro W3" charset="0"/>
              </a:rPr>
              <a:t>i</a:t>
            </a:r>
            <a:r>
              <a:rPr lang="en-US" dirty="0">
                <a:solidFill>
                  <a:srgbClr val="595959"/>
                </a:solidFill>
                <a:ea typeface="ヒラギノ角ゴ Pro W3" charset="0"/>
              </a:rPr>
              <a:t> </a:t>
            </a:r>
            <a:r>
              <a:rPr lang="en-US" dirty="0" err="1">
                <a:solidFill>
                  <a:srgbClr val="595959"/>
                </a:solidFill>
                <a:ea typeface="ヒラギノ角ゴ Pro W3" charset="0"/>
              </a:rPr>
              <a:t>na</a:t>
            </a:r>
            <a:r>
              <a:rPr lang="en-US" dirty="0">
                <a:solidFill>
                  <a:srgbClr val="595959"/>
                </a:solidFill>
                <a:ea typeface="ヒラギノ角ゴ Pro W3" charset="0"/>
              </a:rPr>
              <a:t> </a:t>
            </a:r>
            <a:r>
              <a:rPr lang="en-US" dirty="0" err="1">
                <a:solidFill>
                  <a:srgbClr val="595959"/>
                </a:solidFill>
                <a:ea typeface="ヒラギノ角ゴ Pro W3" charset="0"/>
              </a:rPr>
              <a:t>međunarodnom</a:t>
            </a:r>
            <a:r>
              <a:rPr lang="en-US" dirty="0">
                <a:solidFill>
                  <a:srgbClr val="595959"/>
                </a:solidFill>
                <a:ea typeface="ヒラギノ角ゴ Pro W3" charset="0"/>
              </a:rPr>
              <a:t> </a:t>
            </a:r>
            <a:r>
              <a:rPr lang="en-US" dirty="0" err="1">
                <a:solidFill>
                  <a:srgbClr val="595959"/>
                </a:solidFill>
                <a:ea typeface="ヒラギノ角ゴ Pro W3" charset="0"/>
              </a:rPr>
              <a:t>planu</a:t>
            </a:r>
            <a:endParaRPr lang="hr-HR" dirty="0" err="1">
              <a:solidFill>
                <a:srgbClr val="595959"/>
              </a:solidFill>
              <a:ea typeface="ヒラギノ角ゴ Pro W3" charset="0"/>
            </a:endParaRPr>
          </a:p>
        </p:txBody>
      </p:sp>
      <p:pic>
        <p:nvPicPr>
          <p:cNvPr id="5" name="Picture 3">
            <a:extLst>
              <a:ext uri="{FF2B5EF4-FFF2-40B4-BE49-F238E27FC236}">
                <a16:creationId xmlns:a16="http://schemas.microsoft.com/office/drawing/2014/main" id="{03A1F614-BB09-4D04-9028-F18F2EE34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8356" y="1017127"/>
            <a:ext cx="4191000" cy="4896655"/>
          </a:xfrm>
        </p:spPr>
        <p:txBody>
          <a:bodyPr/>
          <a:lstStyle/>
          <a:p>
            <a:pPr lvl="0"/>
            <a:r>
              <a:rPr lang="hr-HR" sz="1600" b="1" dirty="0"/>
              <a:t>Izvrsnost kluba</a:t>
            </a:r>
          </a:p>
          <a:p>
            <a:pPr lvl="1"/>
            <a:r>
              <a:rPr lang="hr-HR" sz="1600" dirty="0"/>
              <a:t>Promocija alata za kvalitetniji klub</a:t>
            </a:r>
          </a:p>
          <a:p>
            <a:pPr lvl="1"/>
            <a:r>
              <a:rPr lang="hr-HR" sz="1600" dirty="0"/>
              <a:t>Administrativna urednost klubova prema zakonskim i organizacijskim obvezama. </a:t>
            </a:r>
          </a:p>
          <a:p>
            <a:pPr lvl="1"/>
            <a:endParaRPr lang="hr-HR" sz="1600" dirty="0"/>
          </a:p>
          <a:p>
            <a:pPr lvl="0"/>
            <a:r>
              <a:rPr lang="hr-HR" sz="1600" b="1" dirty="0"/>
              <a:t>Izvrsnost Distrikta</a:t>
            </a:r>
          </a:p>
          <a:p>
            <a:pPr lvl="1"/>
            <a:r>
              <a:rPr lang="hr-HR" sz="1600" dirty="0"/>
              <a:t>Fokus na služenju</a:t>
            </a:r>
          </a:p>
          <a:p>
            <a:pPr lvl="1"/>
            <a:r>
              <a:rPr lang="hr-HR" sz="1600" dirty="0"/>
              <a:t>Razvoj sposobnosti vođenja</a:t>
            </a:r>
          </a:p>
          <a:p>
            <a:pPr lvl="1"/>
            <a:r>
              <a:rPr lang="hr-HR" sz="1600" dirty="0"/>
              <a:t>Timski rad</a:t>
            </a:r>
          </a:p>
          <a:p>
            <a:pPr lvl="1"/>
            <a:r>
              <a:rPr lang="hr-HR" sz="1600" dirty="0"/>
              <a:t>Podrška</a:t>
            </a:r>
          </a:p>
          <a:p>
            <a:pPr lvl="1"/>
            <a:endParaRPr lang="hr-HR" sz="1600" dirty="0"/>
          </a:p>
          <a:p>
            <a:pPr lvl="0"/>
            <a:r>
              <a:rPr lang="hr-HR" sz="1600" b="1" dirty="0"/>
              <a:t>Izvrsnost organizacije</a:t>
            </a:r>
          </a:p>
          <a:p>
            <a:pPr lvl="1"/>
            <a:r>
              <a:rPr lang="hr-HR" sz="1600" dirty="0"/>
              <a:t>Pravno i normativno uređivanje klubova i Distrikta</a:t>
            </a:r>
          </a:p>
          <a:p>
            <a:pPr lvl="1"/>
            <a:r>
              <a:rPr lang="hr-HR" sz="1600" dirty="0"/>
              <a:t>Restrukturiranje proračuna Distrikta</a:t>
            </a:r>
          </a:p>
          <a:p>
            <a:pPr lvl="1"/>
            <a:r>
              <a:rPr lang="hr-HR" sz="1600" dirty="0"/>
              <a:t>Jačanje internacionalizacije Distrikta</a:t>
            </a:r>
          </a:p>
          <a:p>
            <a:endParaRPr lang="hr-HR" sz="1400" dirty="0"/>
          </a:p>
        </p:txBody>
      </p:sp>
      <p:sp>
        <p:nvSpPr>
          <p:cNvPr id="4" name="Title 3"/>
          <p:cNvSpPr>
            <a:spLocks noGrp="1"/>
          </p:cNvSpPr>
          <p:nvPr>
            <p:ph type="title"/>
          </p:nvPr>
        </p:nvSpPr>
        <p:spPr/>
        <p:txBody>
          <a:bodyPr/>
          <a:lstStyle/>
          <a:p>
            <a:endParaRPr lang="hr-HR" dirty="0"/>
          </a:p>
        </p:txBody>
      </p:sp>
      <p:sp>
        <p:nvSpPr>
          <p:cNvPr id="5" name="Picture Placeholder 4"/>
          <p:cNvSpPr>
            <a:spLocks noGrp="1"/>
          </p:cNvSpPr>
          <p:nvPr>
            <p:ph type="pic" sz="quarter" idx="10"/>
          </p:nvPr>
        </p:nvSpPr>
        <p:spPr bwMode="auto">
          <a:xfrm rot="7037719">
            <a:off x="4248151" y="1866902"/>
            <a:ext cx="3667125" cy="3857625"/>
          </a:xfrm>
          <a:custGeom>
            <a:avLst/>
            <a:gdLst>
              <a:gd name="connsiteX0" fmla="*/ 9625 w 1896177"/>
              <a:gd name="connsiteY0" fmla="*/ 0 h 2194560"/>
              <a:gd name="connsiteX1" fmla="*/ 0 w 1896177"/>
              <a:gd name="connsiteY1" fmla="*/ 2194560 h 2194560"/>
              <a:gd name="connsiteX2" fmla="*/ 1896177 w 1896177"/>
              <a:gd name="connsiteY2" fmla="*/ 1078030 h 2194560"/>
              <a:gd name="connsiteX3" fmla="*/ 9625 w 1896177"/>
              <a:gd name="connsiteY3"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983416 w 1896177"/>
              <a:gd name="connsiteY3" fmla="*/ 315148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79487"/>
              <a:gd name="connsiteX1" fmla="*/ 0 w 1896177"/>
              <a:gd name="connsiteY1" fmla="*/ 2179487 h 2179487"/>
              <a:gd name="connsiteX2" fmla="*/ 1896177 w 1896177"/>
              <a:gd name="connsiteY2" fmla="*/ 1091833 h 2179487"/>
              <a:gd name="connsiteX3" fmla="*/ 1043706 w 1896177"/>
              <a:gd name="connsiteY3" fmla="*/ 279979 h 2179487"/>
              <a:gd name="connsiteX4" fmla="*/ 9625 w 1896177"/>
              <a:gd name="connsiteY4" fmla="*/ 0 h 2179487"/>
              <a:gd name="connsiteX0" fmla="*/ 9625 w 1896177"/>
              <a:gd name="connsiteY0" fmla="*/ 0 h 2164415"/>
              <a:gd name="connsiteX1" fmla="*/ 0 w 1896177"/>
              <a:gd name="connsiteY1" fmla="*/ 2164415 h 2164415"/>
              <a:gd name="connsiteX2" fmla="*/ 1896177 w 1896177"/>
              <a:gd name="connsiteY2" fmla="*/ 1076761 h 2164415"/>
              <a:gd name="connsiteX3" fmla="*/ 1043706 w 1896177"/>
              <a:gd name="connsiteY3" fmla="*/ 264907 h 2164415"/>
              <a:gd name="connsiteX4" fmla="*/ 9625 w 1896177"/>
              <a:gd name="connsiteY4" fmla="*/ 0 h 2164415"/>
              <a:gd name="connsiteX0" fmla="*/ 9625 w 1896177"/>
              <a:gd name="connsiteY0" fmla="*/ 2778 h 2167193"/>
              <a:gd name="connsiteX1" fmla="*/ 0 w 1896177"/>
              <a:gd name="connsiteY1" fmla="*/ 2167193 h 2167193"/>
              <a:gd name="connsiteX2" fmla="*/ 1896177 w 1896177"/>
              <a:gd name="connsiteY2" fmla="*/ 1079539 h 2167193"/>
              <a:gd name="connsiteX3" fmla="*/ 1043706 w 1896177"/>
              <a:gd name="connsiteY3" fmla="*/ 267685 h 2167193"/>
              <a:gd name="connsiteX4" fmla="*/ 9625 w 1896177"/>
              <a:gd name="connsiteY4" fmla="*/ 2778 h 2167193"/>
              <a:gd name="connsiteX0" fmla="*/ 9625 w 1896177"/>
              <a:gd name="connsiteY0" fmla="*/ 4306 h 2168721"/>
              <a:gd name="connsiteX1" fmla="*/ 0 w 1896177"/>
              <a:gd name="connsiteY1" fmla="*/ 2168721 h 2168721"/>
              <a:gd name="connsiteX2" fmla="*/ 1896177 w 1896177"/>
              <a:gd name="connsiteY2" fmla="*/ 1081067 h 2168721"/>
              <a:gd name="connsiteX3" fmla="*/ 1043706 w 1896177"/>
              <a:gd name="connsiteY3" fmla="*/ 269213 h 2168721"/>
              <a:gd name="connsiteX4" fmla="*/ 9625 w 1896177"/>
              <a:gd name="connsiteY4" fmla="*/ 4306 h 2168721"/>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8084"/>
              <a:gd name="connsiteY0" fmla="*/ 2122 h 2166537"/>
              <a:gd name="connsiteX1" fmla="*/ 0 w 1898084"/>
              <a:gd name="connsiteY1" fmla="*/ 2166537 h 2166537"/>
              <a:gd name="connsiteX2" fmla="*/ 1896177 w 1898084"/>
              <a:gd name="connsiteY2" fmla="*/ 1078883 h 2166537"/>
              <a:gd name="connsiteX3" fmla="*/ 1043706 w 1898084"/>
              <a:gd name="connsiteY3" fmla="*/ 267029 h 2166537"/>
              <a:gd name="connsiteX4" fmla="*/ 9625 w 1898084"/>
              <a:gd name="connsiteY4" fmla="*/ 2122 h 21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084" h="2166537">
                <a:moveTo>
                  <a:pt x="9625" y="2122"/>
                </a:moveTo>
                <a:cubicBezTo>
                  <a:pt x="6417" y="733642"/>
                  <a:pt x="3208" y="1435017"/>
                  <a:pt x="0" y="2166537"/>
                </a:cubicBezTo>
                <a:lnTo>
                  <a:pt x="1896177" y="1078883"/>
                </a:lnTo>
                <a:cubicBezTo>
                  <a:pt x="1919959" y="1173778"/>
                  <a:pt x="1726148" y="655989"/>
                  <a:pt x="1043706" y="267029"/>
                </a:cubicBezTo>
                <a:cubicBezTo>
                  <a:pt x="387513" y="-45687"/>
                  <a:pt x="-12446" y="3338"/>
                  <a:pt x="9625" y="2122"/>
                </a:cubicBezTo>
                <a:close/>
              </a:path>
            </a:pathLst>
          </a:cu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endParaRPr lang="sr-Latn-RS" dirty="0"/>
          </a:p>
        </p:txBody>
      </p:sp>
      <p:sp>
        <p:nvSpPr>
          <p:cNvPr id="3" name="TextBox 2"/>
          <p:cNvSpPr txBox="1"/>
          <p:nvPr/>
        </p:nvSpPr>
        <p:spPr>
          <a:xfrm>
            <a:off x="5466522" y="2912165"/>
            <a:ext cx="2425148" cy="646331"/>
          </a:xfrm>
          <a:prstGeom prst="rect">
            <a:avLst/>
          </a:prstGeom>
          <a:noFill/>
        </p:spPr>
        <p:txBody>
          <a:bodyPr wrap="square" rtlCol="0">
            <a:spAutoFit/>
          </a:bodyPr>
          <a:lstStyle/>
          <a:p>
            <a:r>
              <a:rPr lang="hr-HR" dirty="0">
                <a:solidFill>
                  <a:schemeClr val="bg1"/>
                </a:solidFill>
              </a:rPr>
              <a:t>Težiti izvrsnosti </a:t>
            </a:r>
          </a:p>
          <a:p>
            <a:r>
              <a:rPr lang="hr-HR" dirty="0">
                <a:solidFill>
                  <a:schemeClr val="bg1"/>
                </a:solidFill>
              </a:rPr>
              <a:t>Klubova i Distrikta</a:t>
            </a:r>
          </a:p>
        </p:txBody>
      </p:sp>
      <p:pic>
        <p:nvPicPr>
          <p:cNvPr id="6" name="Picture 3">
            <a:extLst>
              <a:ext uri="{FF2B5EF4-FFF2-40B4-BE49-F238E27FC236}">
                <a16:creationId xmlns:a16="http://schemas.microsoft.com/office/drawing/2014/main" id="{D3B29B97-22D7-47C6-BEC1-9B4422F9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0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8356" y="1017127"/>
            <a:ext cx="4191000" cy="4896655"/>
          </a:xfrm>
        </p:spPr>
        <p:txBody>
          <a:bodyPr/>
          <a:lstStyle/>
          <a:p>
            <a:pPr lvl="0"/>
            <a:r>
              <a:rPr lang="hr-HR" sz="1600" b="1" dirty="0"/>
              <a:t>Izvrsnost kluba</a:t>
            </a:r>
          </a:p>
          <a:p>
            <a:pPr lvl="1"/>
            <a:r>
              <a:rPr lang="hr-HR" sz="1600" dirty="0"/>
              <a:t>Promocija alata za kvalitetniji klub</a:t>
            </a:r>
          </a:p>
          <a:p>
            <a:pPr lvl="1"/>
            <a:r>
              <a:rPr lang="hr-HR" sz="1600" dirty="0"/>
              <a:t>Administrativna urednost klubova prema zakonskim i organizacijskim obvezama. </a:t>
            </a:r>
          </a:p>
          <a:p>
            <a:pPr lvl="1"/>
            <a:endParaRPr lang="hr-HR" sz="1600" dirty="0"/>
          </a:p>
          <a:p>
            <a:pPr lvl="0"/>
            <a:r>
              <a:rPr lang="hr-HR" sz="1600" b="1" dirty="0"/>
              <a:t>Izvrsnost Distrikta</a:t>
            </a:r>
          </a:p>
          <a:p>
            <a:pPr lvl="1"/>
            <a:r>
              <a:rPr lang="hr-HR" sz="1600" dirty="0"/>
              <a:t>Fokus na služenju</a:t>
            </a:r>
          </a:p>
          <a:p>
            <a:pPr lvl="1"/>
            <a:r>
              <a:rPr lang="hr-HR" sz="1600" dirty="0"/>
              <a:t>Razvoj sposobnosti vođenja</a:t>
            </a:r>
          </a:p>
          <a:p>
            <a:pPr lvl="1"/>
            <a:r>
              <a:rPr lang="hr-HR" sz="1600" dirty="0"/>
              <a:t>Timski rad</a:t>
            </a:r>
          </a:p>
          <a:p>
            <a:pPr lvl="1"/>
            <a:r>
              <a:rPr lang="hr-HR" sz="1600" dirty="0"/>
              <a:t>Podrška</a:t>
            </a:r>
          </a:p>
          <a:p>
            <a:pPr lvl="1"/>
            <a:endParaRPr lang="hr-HR" sz="1600" dirty="0"/>
          </a:p>
          <a:p>
            <a:pPr lvl="0"/>
            <a:r>
              <a:rPr lang="hr-HR" sz="1600" b="1" dirty="0"/>
              <a:t>Izvrsnost organizacije</a:t>
            </a:r>
          </a:p>
          <a:p>
            <a:pPr lvl="1"/>
            <a:r>
              <a:rPr lang="hr-HR" sz="1600" dirty="0"/>
              <a:t>Pravno i normativno uređivanje klubova i Distrikta</a:t>
            </a:r>
          </a:p>
          <a:p>
            <a:pPr lvl="1"/>
            <a:r>
              <a:rPr lang="hr-HR" sz="1600" dirty="0"/>
              <a:t>Restrukturiranje proračuna Distrikta</a:t>
            </a:r>
          </a:p>
          <a:p>
            <a:pPr lvl="1"/>
            <a:r>
              <a:rPr lang="hr-HR" sz="1600" dirty="0"/>
              <a:t>Jačanje internacionalizacije Distrikta</a:t>
            </a:r>
          </a:p>
          <a:p>
            <a:endParaRPr lang="hr-HR" sz="1400" dirty="0"/>
          </a:p>
        </p:txBody>
      </p:sp>
      <p:sp>
        <p:nvSpPr>
          <p:cNvPr id="3" name="TextBox 2"/>
          <p:cNvSpPr txBox="1"/>
          <p:nvPr/>
        </p:nvSpPr>
        <p:spPr>
          <a:xfrm>
            <a:off x="5466522" y="2912165"/>
            <a:ext cx="2425148" cy="646331"/>
          </a:xfrm>
          <a:prstGeom prst="rect">
            <a:avLst/>
          </a:prstGeom>
          <a:noFill/>
        </p:spPr>
        <p:txBody>
          <a:bodyPr wrap="square" rtlCol="0">
            <a:spAutoFit/>
          </a:bodyPr>
          <a:lstStyle/>
          <a:p>
            <a:r>
              <a:rPr lang="hr-HR" dirty="0">
                <a:solidFill>
                  <a:schemeClr val="bg1"/>
                </a:solidFill>
              </a:rPr>
              <a:t>Težiti izvrsnosti </a:t>
            </a:r>
          </a:p>
          <a:p>
            <a:r>
              <a:rPr lang="hr-HR" dirty="0">
                <a:solidFill>
                  <a:schemeClr val="bg1"/>
                </a:solidFill>
              </a:rPr>
              <a:t>Klubova i Distrikta</a:t>
            </a:r>
          </a:p>
        </p:txBody>
      </p:sp>
      <p:sp>
        <p:nvSpPr>
          <p:cNvPr id="6" name="Title 3">
            <a:extLst>
              <a:ext uri="{FF2B5EF4-FFF2-40B4-BE49-F238E27FC236}">
                <a16:creationId xmlns:a16="http://schemas.microsoft.com/office/drawing/2014/main" id="{3EBF84CA-A766-4DCB-BB67-4A5472B86C23}"/>
              </a:ext>
            </a:extLst>
          </p:cNvPr>
          <p:cNvSpPr>
            <a:spLocks noGrp="1"/>
          </p:cNvSpPr>
          <p:nvPr>
            <p:ph type="title"/>
          </p:nvPr>
        </p:nvSpPr>
        <p:spPr>
          <a:xfrm>
            <a:off x="228600" y="228600"/>
            <a:ext cx="8153400" cy="457200"/>
          </a:xfrm>
        </p:spPr>
        <p:txBody>
          <a:bodyPr/>
          <a:lstStyle/>
          <a:p>
            <a:r>
              <a:rPr lang="en-US" dirty="0" err="1"/>
              <a:t>Težiti</a:t>
            </a:r>
            <a:r>
              <a:rPr lang="en-US" dirty="0"/>
              <a:t> </a:t>
            </a:r>
            <a:r>
              <a:rPr lang="en-US" dirty="0" err="1"/>
              <a:t>izvrsnosti</a:t>
            </a:r>
            <a:r>
              <a:rPr lang="en-US" dirty="0"/>
              <a:t> </a:t>
            </a:r>
            <a:r>
              <a:rPr lang="en-US" dirty="0" err="1"/>
              <a:t>klubova</a:t>
            </a:r>
            <a:r>
              <a:rPr lang="en-US" dirty="0"/>
              <a:t> </a:t>
            </a:r>
            <a:r>
              <a:rPr lang="en-US" dirty="0" err="1"/>
              <a:t>i</a:t>
            </a:r>
            <a:r>
              <a:rPr lang="en-US" dirty="0"/>
              <a:t> </a:t>
            </a:r>
            <a:r>
              <a:rPr lang="en-US" dirty="0" err="1"/>
              <a:t>Distrikta</a:t>
            </a:r>
            <a:endParaRPr lang="hr-HR" dirty="0"/>
          </a:p>
        </p:txBody>
      </p:sp>
      <p:sp>
        <p:nvSpPr>
          <p:cNvPr id="7" name="TextBox 6">
            <a:extLst>
              <a:ext uri="{FF2B5EF4-FFF2-40B4-BE49-F238E27FC236}">
                <a16:creationId xmlns:a16="http://schemas.microsoft.com/office/drawing/2014/main" id="{55D40C00-963F-4EDB-AAAA-B32D2E4B66C6}"/>
              </a:ext>
            </a:extLst>
          </p:cNvPr>
          <p:cNvSpPr txBox="1"/>
          <p:nvPr/>
        </p:nvSpPr>
        <p:spPr>
          <a:xfrm>
            <a:off x="4684646" y="1003042"/>
            <a:ext cx="3962400"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solidFill>
                  <a:srgbClr val="595959"/>
                </a:solidFill>
                <a:ea typeface="ヒラギノ角ゴ Pro W3" charset="0"/>
              </a:rPr>
              <a:t>Koristi</a:t>
            </a:r>
            <a:r>
              <a:rPr lang="en-US" sz="1600" dirty="0">
                <a:solidFill>
                  <a:srgbClr val="595959"/>
                </a:solidFill>
                <a:ea typeface="ヒラギノ角ゴ Pro W3" charset="0"/>
              </a:rPr>
              <a:t> </a:t>
            </a:r>
            <a:r>
              <a:rPr lang="en-US" sz="1600" dirty="0" err="1">
                <a:solidFill>
                  <a:srgbClr val="595959"/>
                </a:solidFill>
                <a:ea typeface="ヒラギノ角ゴ Pro W3" charset="0"/>
              </a:rPr>
              <a:t>što</a:t>
            </a:r>
            <a:r>
              <a:rPr lang="en-US" sz="1600" dirty="0">
                <a:solidFill>
                  <a:srgbClr val="595959"/>
                </a:solidFill>
                <a:ea typeface="ヒラギノ角ゴ Pro W3" charset="0"/>
              </a:rPr>
              <a:t> </a:t>
            </a:r>
            <a:r>
              <a:rPr lang="en-US" sz="1600" dirty="0" err="1">
                <a:solidFill>
                  <a:srgbClr val="595959"/>
                </a:solidFill>
                <a:ea typeface="ヒラギノ角ゴ Pro W3" charset="0"/>
              </a:rPr>
              <a:t>više</a:t>
            </a:r>
            <a:r>
              <a:rPr lang="en-US" sz="1600" dirty="0">
                <a:solidFill>
                  <a:srgbClr val="595959"/>
                </a:solidFill>
                <a:ea typeface="ヒラギノ角ゴ Pro W3" charset="0"/>
              </a:rPr>
              <a:t> </a:t>
            </a:r>
            <a:r>
              <a:rPr lang="en-US" sz="1600" dirty="0" err="1">
                <a:solidFill>
                  <a:srgbClr val="595959"/>
                </a:solidFill>
                <a:ea typeface="ヒラギノ角ゴ Pro W3" charset="0"/>
              </a:rPr>
              <a:t>dostupne</a:t>
            </a:r>
            <a:r>
              <a:rPr lang="en-US" sz="1600" dirty="0">
                <a:solidFill>
                  <a:srgbClr val="595959"/>
                </a:solidFill>
                <a:ea typeface="ヒラギノ角ゴ Pro W3" charset="0"/>
              </a:rPr>
              <a:t> </a:t>
            </a:r>
            <a:r>
              <a:rPr lang="en-US" sz="1600" dirty="0" err="1">
                <a:solidFill>
                  <a:srgbClr val="595959"/>
                </a:solidFill>
                <a:ea typeface="ヒラギノ角ゴ Pro W3" charset="0"/>
              </a:rPr>
              <a:t>alate</a:t>
            </a:r>
            <a:r>
              <a:rPr lang="en-US" sz="1600" dirty="0">
                <a:solidFill>
                  <a:srgbClr val="595959"/>
                </a:solidFill>
                <a:ea typeface="ヒラギノ角ゴ Pro W3" charset="0"/>
              </a:rPr>
              <a:t> </a:t>
            </a:r>
            <a:r>
              <a:rPr lang="en-US" sz="1600" dirty="0" err="1">
                <a:solidFill>
                  <a:srgbClr val="595959"/>
                </a:solidFill>
                <a:ea typeface="ヒラギノ角ゴ Pro W3" charset="0"/>
              </a:rPr>
              <a:t>kao</a:t>
            </a:r>
            <a:endParaRPr lang="en-US" sz="1600" dirty="0">
              <a:solidFill>
                <a:srgbClr val="595959"/>
              </a:solidFill>
              <a:ea typeface="ヒラギノ角ゴ Pro W3" charset="0"/>
            </a:endParaRPr>
          </a:p>
          <a:p>
            <a:pPr marL="742950" lvl="1" indent="-285750">
              <a:buFont typeface="Arial" panose="020B0604020202020204" pitchFamily="34" charset="0"/>
              <a:buChar char="•"/>
            </a:pPr>
            <a:r>
              <a:rPr lang="en-US" sz="1600" dirty="0" err="1">
                <a:solidFill>
                  <a:srgbClr val="595959"/>
                </a:solidFill>
                <a:ea typeface="ヒラギノ角ゴ Pro W3" charset="0"/>
              </a:rPr>
              <a:t>Koje</a:t>
            </a:r>
            <a:r>
              <a:rPr lang="en-US" sz="1600" dirty="0">
                <a:solidFill>
                  <a:srgbClr val="595959"/>
                </a:solidFill>
                <a:ea typeface="ヒラギノ角ゴ Pro W3" charset="0"/>
              </a:rPr>
              <a:t> </a:t>
            </a:r>
            <a:r>
              <a:rPr lang="en-US" sz="1600" dirty="0" err="1">
                <a:solidFill>
                  <a:srgbClr val="595959"/>
                </a:solidFill>
                <a:ea typeface="ヒラギノ角ゴ Pro W3" charset="0"/>
              </a:rPr>
              <a:t>su</a:t>
            </a:r>
            <a:r>
              <a:rPr lang="en-US" sz="1600" dirty="0">
                <a:solidFill>
                  <a:srgbClr val="595959"/>
                </a:solidFill>
                <a:ea typeface="ヒラギノ角ゴ Pro W3" charset="0"/>
              </a:rPr>
              <a:t> </a:t>
            </a:r>
            <a:r>
              <a:rPr lang="en-US" sz="1600" dirty="0" err="1">
                <a:solidFill>
                  <a:srgbClr val="595959"/>
                </a:solidFill>
                <a:ea typeface="ヒラギノ角ゴ Pro W3" charset="0"/>
              </a:rPr>
              <a:t>tvoje</a:t>
            </a:r>
            <a:r>
              <a:rPr lang="en-US" sz="1600" dirty="0">
                <a:solidFill>
                  <a:srgbClr val="595959"/>
                </a:solidFill>
                <a:ea typeface="ヒラギノ角ゴ Pro W3" charset="0"/>
              </a:rPr>
              <a:t> </a:t>
            </a:r>
            <a:r>
              <a:rPr lang="en-US" sz="1600" dirty="0" err="1">
                <a:solidFill>
                  <a:srgbClr val="595959"/>
                </a:solidFill>
                <a:ea typeface="ヒラギノ角ゴ Pro W3" charset="0"/>
              </a:rPr>
              <a:t>ocjene</a:t>
            </a:r>
            <a:endParaRPr lang="en-US" sz="1600" dirty="0">
              <a:solidFill>
                <a:srgbClr val="595959"/>
              </a:solidFill>
              <a:ea typeface="ヒラギノ角ゴ Pro W3" charset="0"/>
            </a:endParaRPr>
          </a:p>
          <a:p>
            <a:pPr marL="742950" lvl="1" indent="-285750">
              <a:buFont typeface="Arial" panose="020B0604020202020204" pitchFamily="34" charset="0"/>
              <a:buChar char="•"/>
            </a:pPr>
            <a:r>
              <a:rPr lang="en-US" sz="1600" dirty="0" err="1">
                <a:solidFill>
                  <a:srgbClr val="595959"/>
                </a:solidFill>
                <a:ea typeface="ヒラギノ角ゴ Pro W3" charset="0"/>
              </a:rPr>
              <a:t>Inicijativa</a:t>
            </a:r>
            <a:r>
              <a:rPr lang="en-US" sz="1600" dirty="0">
                <a:solidFill>
                  <a:srgbClr val="595959"/>
                </a:solidFill>
                <a:ea typeface="ヒラギノ角ゴ Pro W3" charset="0"/>
              </a:rPr>
              <a:t> za </a:t>
            </a:r>
            <a:r>
              <a:rPr lang="en-US" sz="1600" dirty="0" err="1">
                <a:solidFill>
                  <a:srgbClr val="595959"/>
                </a:solidFill>
                <a:ea typeface="ヒラギノ角ゴ Pro W3" charset="0"/>
              </a:rPr>
              <a:t>izvrstan</a:t>
            </a:r>
            <a:r>
              <a:rPr lang="en-US" sz="1600" dirty="0">
                <a:solidFill>
                  <a:srgbClr val="595959"/>
                </a:solidFill>
                <a:ea typeface="ヒラギノ角ゴ Pro W3" charset="0"/>
              </a:rPr>
              <a:t> </a:t>
            </a:r>
            <a:r>
              <a:rPr lang="en-US" sz="1600" dirty="0" err="1">
                <a:solidFill>
                  <a:srgbClr val="595959"/>
                </a:solidFill>
                <a:ea typeface="ヒラギノ角ゴ Pro W3" charset="0"/>
              </a:rPr>
              <a:t>klub</a:t>
            </a:r>
            <a:endParaRPr lang="en-US" sz="1600" dirty="0">
              <a:solidFill>
                <a:srgbClr val="595959"/>
              </a:solidFill>
              <a:ea typeface="ヒラギノ角ゴ Pro W3" charset="0"/>
            </a:endParaRPr>
          </a:p>
          <a:p>
            <a:pPr marL="742950" lvl="1" indent="-285750">
              <a:buFont typeface="Arial" panose="020B0604020202020204" pitchFamily="34" charset="0"/>
              <a:buChar char="•"/>
            </a:pPr>
            <a:r>
              <a:rPr lang="en-US" sz="1600" dirty="0" err="1">
                <a:solidFill>
                  <a:srgbClr val="595959"/>
                </a:solidFill>
                <a:ea typeface="ヒラギノ角ゴ Pro W3" charset="0"/>
              </a:rPr>
              <a:t>Natječaj</a:t>
            </a:r>
            <a:r>
              <a:rPr lang="en-US" sz="1600" dirty="0">
                <a:solidFill>
                  <a:srgbClr val="595959"/>
                </a:solidFill>
                <a:ea typeface="ヒラギノ角ゴ Pro W3" charset="0"/>
              </a:rPr>
              <a:t> Program za </a:t>
            </a:r>
            <a:r>
              <a:rPr lang="en-US" sz="1600" dirty="0" err="1">
                <a:solidFill>
                  <a:srgbClr val="595959"/>
                </a:solidFill>
                <a:ea typeface="ヒラギノ角ゴ Pro W3" charset="0"/>
              </a:rPr>
              <a:t>izvrsnost</a:t>
            </a:r>
            <a:r>
              <a:rPr lang="en-US" sz="1600" dirty="0">
                <a:solidFill>
                  <a:srgbClr val="595959"/>
                </a:solidFill>
                <a:ea typeface="ヒラギノ角ゴ Pro W3" charset="0"/>
              </a:rPr>
              <a:t> </a:t>
            </a:r>
            <a:r>
              <a:rPr lang="en-US" sz="1600" dirty="0" err="1">
                <a:solidFill>
                  <a:srgbClr val="595959"/>
                </a:solidFill>
                <a:ea typeface="ヒラギノ角ゴ Pro W3" charset="0"/>
              </a:rPr>
              <a:t>kluba</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err="1">
                <a:solidFill>
                  <a:srgbClr val="595959"/>
                </a:solidFill>
                <a:ea typeface="ヒラギノ角ゴ Pro W3" charset="0"/>
              </a:rPr>
              <a:t>Ispunjavati</a:t>
            </a:r>
            <a:r>
              <a:rPr lang="en-US" sz="1600" dirty="0">
                <a:solidFill>
                  <a:srgbClr val="595959"/>
                </a:solidFill>
                <a:ea typeface="ヒラギノ角ゴ Pro W3" charset="0"/>
              </a:rPr>
              <a:t> MMR I Activity report, </a:t>
            </a:r>
            <a:r>
              <a:rPr lang="en-US" sz="1600" dirty="0" err="1">
                <a:solidFill>
                  <a:srgbClr val="595959"/>
                </a:solidFill>
                <a:ea typeface="ヒラギノ角ゴ Pro W3" charset="0"/>
              </a:rPr>
              <a:t>plaćati</a:t>
            </a:r>
            <a:r>
              <a:rPr lang="en-US" sz="1600" dirty="0">
                <a:solidFill>
                  <a:srgbClr val="595959"/>
                </a:solidFill>
                <a:ea typeface="ヒラギノ角ゴ Pro W3" charset="0"/>
              </a:rPr>
              <a:t> </a:t>
            </a:r>
            <a:r>
              <a:rPr lang="en-US" sz="1600" dirty="0" err="1">
                <a:solidFill>
                  <a:srgbClr val="595959"/>
                </a:solidFill>
                <a:ea typeface="ヒラギノ角ゴ Pro W3" charset="0"/>
              </a:rPr>
              <a:t>redovito</a:t>
            </a:r>
            <a:r>
              <a:rPr lang="en-US" sz="1600" dirty="0">
                <a:solidFill>
                  <a:srgbClr val="595959"/>
                </a:solidFill>
                <a:ea typeface="ヒラギノ角ゴ Pro W3" charset="0"/>
              </a:rPr>
              <a:t> </a:t>
            </a:r>
            <a:r>
              <a:rPr lang="en-US" sz="1600" dirty="0" err="1">
                <a:solidFill>
                  <a:srgbClr val="595959"/>
                </a:solidFill>
                <a:ea typeface="ヒラギノ角ゴ Pro W3" charset="0"/>
              </a:rPr>
              <a:t>članarinu</a:t>
            </a:r>
            <a:r>
              <a:rPr lang="en-US" sz="1600" dirty="0">
                <a:solidFill>
                  <a:srgbClr val="595959"/>
                </a:solidFill>
                <a:ea typeface="ヒラギノ角ゴ Pro W3" charset="0"/>
              </a:rPr>
              <a:t>…</a:t>
            </a:r>
          </a:p>
          <a:p>
            <a:pPr marL="285750" indent="-285750">
              <a:buFont typeface="Arial" panose="020B0604020202020204" pitchFamily="34" charset="0"/>
              <a:buChar char="•"/>
            </a:pPr>
            <a:r>
              <a:rPr lang="en-US" sz="1600" dirty="0" err="1">
                <a:solidFill>
                  <a:srgbClr val="595959"/>
                </a:solidFill>
                <a:ea typeface="ヒラギノ角ゴ Pro W3" charset="0"/>
              </a:rPr>
              <a:t>Poticati</a:t>
            </a:r>
            <a:r>
              <a:rPr lang="en-US" sz="1600" dirty="0">
                <a:solidFill>
                  <a:srgbClr val="595959"/>
                </a:solidFill>
                <a:ea typeface="ヒラギノ角ゴ Pro W3" charset="0"/>
              </a:rPr>
              <a:t> </a:t>
            </a:r>
            <a:r>
              <a:rPr lang="en-US" sz="1600" dirty="0" err="1">
                <a:solidFill>
                  <a:srgbClr val="595959"/>
                </a:solidFill>
                <a:ea typeface="ヒラギノ角ゴ Pro W3" charset="0"/>
              </a:rPr>
              <a:t>distriktualne</a:t>
            </a:r>
            <a:r>
              <a:rPr lang="en-US" sz="1600" dirty="0">
                <a:solidFill>
                  <a:srgbClr val="595959"/>
                </a:solidFill>
                <a:ea typeface="ヒラギノ角ゴ Pro W3" charset="0"/>
              </a:rPr>
              <a:t> </a:t>
            </a:r>
            <a:r>
              <a:rPr lang="en-US" sz="1600" dirty="0" err="1">
                <a:solidFill>
                  <a:srgbClr val="595959"/>
                </a:solidFill>
                <a:ea typeface="ヒラギノ角ゴ Pro W3" charset="0"/>
              </a:rPr>
              <a:t>projekte</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err="1">
                <a:solidFill>
                  <a:srgbClr val="595959"/>
                </a:solidFill>
                <a:ea typeface="ヒラギノ角ゴ Pro W3" charset="0"/>
              </a:rPr>
              <a:t>Organizirati</a:t>
            </a:r>
            <a:r>
              <a:rPr lang="en-US" sz="1600" dirty="0">
                <a:solidFill>
                  <a:srgbClr val="595959"/>
                </a:solidFill>
                <a:ea typeface="ヒラギノ角ゴ Pro W3" charset="0"/>
              </a:rPr>
              <a:t> leadership </a:t>
            </a:r>
            <a:r>
              <a:rPr lang="en-US" sz="1600" dirty="0" err="1">
                <a:solidFill>
                  <a:srgbClr val="595959"/>
                </a:solidFill>
                <a:ea typeface="ヒラギノ角ゴ Pro W3" charset="0"/>
              </a:rPr>
              <a:t>edukacije</a:t>
            </a:r>
            <a:r>
              <a:rPr lang="en-US" sz="1600" dirty="0">
                <a:solidFill>
                  <a:srgbClr val="595959"/>
                </a:solidFill>
                <a:ea typeface="ヒラギノ角ゴ Pro W3" charset="0"/>
              </a:rPr>
              <a:t> </a:t>
            </a:r>
            <a:r>
              <a:rPr lang="en-US" sz="1600" dirty="0" err="1">
                <a:solidFill>
                  <a:srgbClr val="595959"/>
                </a:solidFill>
                <a:ea typeface="ヒラギノ角ゴ Pro W3" charset="0"/>
              </a:rPr>
              <a:t>različitih</a:t>
            </a:r>
            <a:r>
              <a:rPr lang="en-US" sz="1600" dirty="0">
                <a:solidFill>
                  <a:srgbClr val="595959"/>
                </a:solidFill>
                <a:ea typeface="ヒラギノ角ゴ Pro W3" charset="0"/>
              </a:rPr>
              <a:t> </a:t>
            </a:r>
            <a:r>
              <a:rPr lang="en-US" sz="1600" dirty="0" err="1">
                <a:solidFill>
                  <a:srgbClr val="595959"/>
                </a:solidFill>
                <a:ea typeface="ヒラギノ角ゴ Pro W3" charset="0"/>
              </a:rPr>
              <a:t>nivoa</a:t>
            </a:r>
            <a:r>
              <a:rPr lang="en-US" sz="1600" dirty="0">
                <a:solidFill>
                  <a:srgbClr val="595959"/>
                </a:solidFill>
                <a:ea typeface="ヒラギノ角ゴ Pro W3" charset="0"/>
              </a:rPr>
              <a:t> </a:t>
            </a:r>
          </a:p>
          <a:p>
            <a:pPr marL="285750" indent="-285750">
              <a:buFont typeface="Arial" panose="020B0604020202020204" pitchFamily="34" charset="0"/>
              <a:buChar char="•"/>
            </a:pPr>
            <a:r>
              <a:rPr lang="en-US" sz="1600" dirty="0" err="1">
                <a:solidFill>
                  <a:srgbClr val="595959"/>
                </a:solidFill>
                <a:ea typeface="ヒラギノ角ゴ Pro W3" charset="0"/>
              </a:rPr>
              <a:t>Poticati</a:t>
            </a:r>
            <a:r>
              <a:rPr lang="en-US" sz="1600" dirty="0">
                <a:solidFill>
                  <a:srgbClr val="595959"/>
                </a:solidFill>
                <a:ea typeface="ヒラギノ角ゴ Pro W3" charset="0"/>
              </a:rPr>
              <a:t> rad </a:t>
            </a:r>
            <a:r>
              <a:rPr lang="en-US" sz="1600" dirty="0" err="1">
                <a:solidFill>
                  <a:srgbClr val="595959"/>
                </a:solidFill>
                <a:ea typeface="ヒラギノ角ゴ Pro W3" charset="0"/>
              </a:rPr>
              <a:t>povjerenstava</a:t>
            </a:r>
            <a:r>
              <a:rPr lang="en-US" sz="1600" dirty="0">
                <a:solidFill>
                  <a:srgbClr val="595959"/>
                </a:solidFill>
                <a:ea typeface="ヒラギノ角ゴ Pro W3" charset="0"/>
              </a:rPr>
              <a:t> </a:t>
            </a:r>
            <a:r>
              <a:rPr lang="en-US" sz="1600" dirty="0" err="1">
                <a:solidFill>
                  <a:srgbClr val="595959"/>
                </a:solidFill>
                <a:ea typeface="ヒラギノ角ゴ Pro W3" charset="0"/>
              </a:rPr>
              <a:t>kao</a:t>
            </a:r>
            <a:r>
              <a:rPr lang="en-US" sz="1600" dirty="0">
                <a:solidFill>
                  <a:srgbClr val="595959"/>
                </a:solidFill>
                <a:ea typeface="ヒラギノ角ゴ Pro W3" charset="0"/>
              </a:rPr>
              <a:t> </a:t>
            </a:r>
            <a:r>
              <a:rPr lang="en-US" sz="1600" dirty="0" err="1">
                <a:solidFill>
                  <a:srgbClr val="595959"/>
                </a:solidFill>
                <a:ea typeface="ヒラギノ角ゴ Pro W3" charset="0"/>
              </a:rPr>
              <a:t>timski</a:t>
            </a:r>
            <a:r>
              <a:rPr lang="en-US" sz="1600" dirty="0">
                <a:solidFill>
                  <a:srgbClr val="595959"/>
                </a:solidFill>
                <a:ea typeface="ヒラギノ角ゴ Pro W3" charset="0"/>
              </a:rPr>
              <a:t> rad</a:t>
            </a:r>
          </a:p>
          <a:p>
            <a:pPr marL="285750" indent="-285750">
              <a:buFont typeface="Arial" panose="020B0604020202020204" pitchFamily="34" charset="0"/>
              <a:buChar char="•"/>
            </a:pPr>
            <a:r>
              <a:rPr lang="en-US" sz="1600" dirty="0" err="1">
                <a:solidFill>
                  <a:srgbClr val="595959"/>
                </a:solidFill>
                <a:ea typeface="ヒラギノ角ゴ Pro W3" charset="0"/>
              </a:rPr>
              <a:t>Pružati</a:t>
            </a:r>
            <a:r>
              <a:rPr lang="en-US" sz="1600" dirty="0">
                <a:solidFill>
                  <a:srgbClr val="595959"/>
                </a:solidFill>
                <a:ea typeface="ヒラギノ角ゴ Pro W3" charset="0"/>
              </a:rPr>
              <a:t> </a:t>
            </a:r>
            <a:r>
              <a:rPr lang="en-US" sz="1600" dirty="0" err="1">
                <a:solidFill>
                  <a:srgbClr val="595959"/>
                </a:solidFill>
                <a:ea typeface="ヒラギノ角ゴ Pro W3" charset="0"/>
              </a:rPr>
              <a:t>podršku</a:t>
            </a:r>
            <a:r>
              <a:rPr lang="en-US" sz="1600" dirty="0">
                <a:solidFill>
                  <a:srgbClr val="595959"/>
                </a:solidFill>
                <a:ea typeface="ヒラギノ角ゴ Pro W3" charset="0"/>
              </a:rPr>
              <a:t> </a:t>
            </a:r>
            <a:r>
              <a:rPr lang="en-US" sz="1600" dirty="0" err="1">
                <a:solidFill>
                  <a:srgbClr val="595959"/>
                </a:solidFill>
                <a:ea typeface="ヒラギノ角ゴ Pro W3" charset="0"/>
              </a:rPr>
              <a:t>svim</a:t>
            </a:r>
            <a:r>
              <a:rPr lang="en-US" sz="1600" dirty="0">
                <a:solidFill>
                  <a:srgbClr val="595959"/>
                </a:solidFill>
                <a:ea typeface="ヒラギノ角ゴ Pro W3" charset="0"/>
              </a:rPr>
              <a:t> </a:t>
            </a:r>
            <a:r>
              <a:rPr lang="en-US" sz="1600" dirty="0" err="1">
                <a:solidFill>
                  <a:srgbClr val="595959"/>
                </a:solidFill>
                <a:ea typeface="ヒラギノ角ゴ Pro W3" charset="0"/>
              </a:rPr>
              <a:t>nivoima</a:t>
            </a:r>
            <a:r>
              <a:rPr lang="en-US" sz="1600" dirty="0">
                <a:solidFill>
                  <a:srgbClr val="595959"/>
                </a:solidFill>
                <a:ea typeface="ヒラギノ角ゴ Pro W3" charset="0"/>
              </a:rPr>
              <a:t> </a:t>
            </a:r>
            <a:r>
              <a:rPr lang="en-US" sz="1600" dirty="0" err="1">
                <a:solidFill>
                  <a:srgbClr val="595959"/>
                </a:solidFill>
                <a:ea typeface="ヒラギノ角ゴ Pro W3" charset="0"/>
              </a:rPr>
              <a:t>organizacije</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err="1">
                <a:solidFill>
                  <a:srgbClr val="595959"/>
                </a:solidFill>
                <a:ea typeface="ヒラギノ角ゴ Pro W3" charset="0"/>
              </a:rPr>
              <a:t>Izraditi</a:t>
            </a:r>
            <a:r>
              <a:rPr lang="en-US" sz="1600" dirty="0">
                <a:solidFill>
                  <a:srgbClr val="595959"/>
                </a:solidFill>
                <a:ea typeface="ヒラギノ角ゴ Pro W3" charset="0"/>
              </a:rPr>
              <a:t> </a:t>
            </a:r>
            <a:r>
              <a:rPr lang="en-US" sz="1600" dirty="0" err="1">
                <a:solidFill>
                  <a:srgbClr val="595959"/>
                </a:solidFill>
                <a:ea typeface="ヒラギノ角ゴ Pro W3" charset="0"/>
              </a:rPr>
              <a:t>pravilnike</a:t>
            </a:r>
            <a:r>
              <a:rPr lang="en-US" sz="1600" dirty="0">
                <a:solidFill>
                  <a:srgbClr val="595959"/>
                </a:solidFill>
                <a:ea typeface="ヒラギノ角ゴ Pro W3" charset="0"/>
              </a:rPr>
              <a:t> </a:t>
            </a:r>
            <a:r>
              <a:rPr lang="en-US" sz="1600" dirty="0" err="1">
                <a:solidFill>
                  <a:srgbClr val="595959"/>
                </a:solidFill>
                <a:ea typeface="ヒラギノ角ゴ Pro W3" charset="0"/>
              </a:rPr>
              <a:t>koji</a:t>
            </a:r>
            <a:r>
              <a:rPr lang="en-US" sz="1600" dirty="0">
                <a:solidFill>
                  <a:srgbClr val="595959"/>
                </a:solidFill>
                <a:ea typeface="ヒラギノ角ゴ Pro W3" charset="0"/>
              </a:rPr>
              <a:t> </a:t>
            </a:r>
            <a:r>
              <a:rPr lang="en-US" sz="1600" dirty="0" err="1">
                <a:solidFill>
                  <a:srgbClr val="595959"/>
                </a:solidFill>
                <a:ea typeface="ヒラギノ角ゴ Pro W3" charset="0"/>
              </a:rPr>
              <a:t>nedostaju</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err="1">
                <a:solidFill>
                  <a:srgbClr val="595959"/>
                </a:solidFill>
                <a:ea typeface="ヒラギノ角ゴ Pro W3" charset="0"/>
              </a:rPr>
              <a:t>Pokrenuti</a:t>
            </a:r>
            <a:r>
              <a:rPr lang="en-US" sz="1600" dirty="0">
                <a:solidFill>
                  <a:srgbClr val="595959"/>
                </a:solidFill>
                <a:ea typeface="ヒラギノ角ゴ Pro W3" charset="0"/>
              </a:rPr>
              <a:t> </a:t>
            </a:r>
            <a:r>
              <a:rPr lang="en-US" sz="1600" dirty="0" err="1">
                <a:solidFill>
                  <a:srgbClr val="595959"/>
                </a:solidFill>
                <a:ea typeface="ヒラギノ角ゴ Pro W3" charset="0"/>
              </a:rPr>
              <a:t>postupak</a:t>
            </a:r>
            <a:r>
              <a:rPr lang="en-US" sz="1600" dirty="0">
                <a:solidFill>
                  <a:srgbClr val="595959"/>
                </a:solidFill>
                <a:ea typeface="ヒラギノ角ゴ Pro W3" charset="0"/>
              </a:rPr>
              <a:t> </a:t>
            </a:r>
            <a:r>
              <a:rPr lang="en-US" sz="1600" dirty="0" err="1">
                <a:solidFill>
                  <a:srgbClr val="595959"/>
                </a:solidFill>
                <a:ea typeface="ヒラギノ角ゴ Pro W3" charset="0"/>
              </a:rPr>
              <a:t>izmjene</a:t>
            </a:r>
            <a:r>
              <a:rPr lang="en-US" sz="1600" dirty="0">
                <a:solidFill>
                  <a:srgbClr val="595959"/>
                </a:solidFill>
                <a:ea typeface="ヒラギノ角ゴ Pro W3" charset="0"/>
              </a:rPr>
              <a:t> I </a:t>
            </a:r>
            <a:r>
              <a:rPr lang="en-US" sz="1600" dirty="0" err="1">
                <a:solidFill>
                  <a:srgbClr val="595959"/>
                </a:solidFill>
                <a:ea typeface="ヒラギノ角ゴ Pro W3" charset="0"/>
              </a:rPr>
              <a:t>dopune</a:t>
            </a:r>
            <a:r>
              <a:rPr lang="en-US" sz="1600" dirty="0">
                <a:solidFill>
                  <a:srgbClr val="595959"/>
                </a:solidFill>
                <a:ea typeface="ヒラギノ角ゴ Pro W3" charset="0"/>
              </a:rPr>
              <a:t> </a:t>
            </a:r>
            <a:r>
              <a:rPr lang="en-US" sz="1600" dirty="0" err="1">
                <a:solidFill>
                  <a:srgbClr val="595959"/>
                </a:solidFill>
                <a:ea typeface="ヒラギノ角ゴ Pro W3" charset="0"/>
              </a:rPr>
              <a:t>Zakona</a:t>
            </a:r>
            <a:r>
              <a:rPr lang="en-US" sz="1600" dirty="0">
                <a:solidFill>
                  <a:srgbClr val="595959"/>
                </a:solidFill>
                <a:ea typeface="ヒラギノ角ゴ Pro W3" charset="0"/>
              </a:rPr>
              <a:t> o </a:t>
            </a:r>
            <a:r>
              <a:rPr lang="en-US" sz="1600" dirty="0" err="1">
                <a:solidFill>
                  <a:srgbClr val="595959"/>
                </a:solidFill>
                <a:ea typeface="ヒラギノ角ゴ Pro W3" charset="0"/>
              </a:rPr>
              <a:t>humanitarnom</a:t>
            </a:r>
            <a:r>
              <a:rPr lang="en-US" sz="1600" dirty="0">
                <a:solidFill>
                  <a:srgbClr val="595959"/>
                </a:solidFill>
                <a:ea typeface="ヒラギノ角ゴ Pro W3" charset="0"/>
              </a:rPr>
              <a:t> </a:t>
            </a:r>
            <a:r>
              <a:rPr lang="en-US" sz="1600" dirty="0" err="1">
                <a:solidFill>
                  <a:srgbClr val="595959"/>
                </a:solidFill>
                <a:ea typeface="ヒラギノ角ゴ Pro W3" charset="0"/>
              </a:rPr>
              <a:t>radu</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err="1">
                <a:solidFill>
                  <a:srgbClr val="595959"/>
                </a:solidFill>
                <a:ea typeface="ヒラギノ角ゴ Pro W3" charset="0"/>
              </a:rPr>
              <a:t>Orgariziranije</a:t>
            </a:r>
            <a:r>
              <a:rPr lang="en-US" sz="1600" dirty="0">
                <a:solidFill>
                  <a:srgbClr val="595959"/>
                </a:solidFill>
                <a:ea typeface="ヒラギノ角ゴ Pro W3" charset="0"/>
              </a:rPr>
              <a:t> </a:t>
            </a:r>
            <a:r>
              <a:rPr lang="en-US" sz="1600" dirty="0" err="1">
                <a:solidFill>
                  <a:srgbClr val="595959"/>
                </a:solidFill>
                <a:ea typeface="ヒラギノ角ゴ Pro W3" charset="0"/>
              </a:rPr>
              <a:t>odlaziti</a:t>
            </a:r>
            <a:r>
              <a:rPr lang="en-US" sz="1600" dirty="0">
                <a:solidFill>
                  <a:srgbClr val="595959"/>
                </a:solidFill>
                <a:ea typeface="ヒラギノ角ゴ Pro W3" charset="0"/>
              </a:rPr>
              <a:t> </a:t>
            </a:r>
            <a:r>
              <a:rPr lang="en-US" sz="1600" dirty="0" err="1">
                <a:solidFill>
                  <a:srgbClr val="595959"/>
                </a:solidFill>
                <a:ea typeface="ヒラギノ角ゴ Pro W3" charset="0"/>
              </a:rPr>
              <a:t>na</a:t>
            </a:r>
            <a:r>
              <a:rPr lang="en-US" sz="1600" dirty="0">
                <a:solidFill>
                  <a:srgbClr val="595959"/>
                </a:solidFill>
                <a:ea typeface="ヒラギノ角ゴ Pro W3" charset="0"/>
              </a:rPr>
              <a:t> </a:t>
            </a:r>
            <a:r>
              <a:rPr lang="en-US" sz="1600" dirty="0" err="1">
                <a:solidFill>
                  <a:srgbClr val="595959"/>
                </a:solidFill>
                <a:ea typeface="ヒラギノ角ゴ Pro W3" charset="0"/>
              </a:rPr>
              <a:t>međunarodna</a:t>
            </a:r>
            <a:r>
              <a:rPr lang="en-US" sz="1600" dirty="0">
                <a:solidFill>
                  <a:srgbClr val="595959"/>
                </a:solidFill>
                <a:ea typeface="ヒラギノ角ゴ Pro W3" charset="0"/>
              </a:rPr>
              <a:t> </a:t>
            </a:r>
            <a:r>
              <a:rPr lang="en-US" sz="1600" dirty="0" err="1">
                <a:solidFill>
                  <a:srgbClr val="595959"/>
                </a:solidFill>
                <a:ea typeface="ヒラギノ角ゴ Pro W3" charset="0"/>
              </a:rPr>
              <a:t>zbivanja</a:t>
            </a:r>
            <a:r>
              <a:rPr lang="en-US" sz="1600" dirty="0">
                <a:solidFill>
                  <a:srgbClr val="595959"/>
                </a:solidFill>
                <a:ea typeface="ヒラギノ角ゴ Pro W3" charset="0"/>
              </a:rPr>
              <a:t>, </a:t>
            </a:r>
            <a:r>
              <a:rPr lang="en-US" sz="1600" dirty="0" err="1">
                <a:solidFill>
                  <a:srgbClr val="595959"/>
                </a:solidFill>
                <a:ea typeface="ヒラギノ角ゴ Pro W3" charset="0"/>
              </a:rPr>
              <a:t>kao</a:t>
            </a:r>
            <a:r>
              <a:rPr lang="en-US" sz="1600" dirty="0">
                <a:solidFill>
                  <a:srgbClr val="595959"/>
                </a:solidFill>
                <a:ea typeface="ヒラギノ角ゴ Pro W3" charset="0"/>
              </a:rPr>
              <a:t> I </a:t>
            </a:r>
            <a:r>
              <a:rPr lang="en-US" sz="1600" dirty="0" err="1">
                <a:solidFill>
                  <a:srgbClr val="595959"/>
                </a:solidFill>
                <a:ea typeface="ヒラギノ角ゴ Pro W3" charset="0"/>
              </a:rPr>
              <a:t>iste</a:t>
            </a:r>
            <a:r>
              <a:rPr lang="en-US" sz="1600" dirty="0">
                <a:solidFill>
                  <a:srgbClr val="595959"/>
                </a:solidFill>
                <a:ea typeface="ヒラギノ角ゴ Pro W3" charset="0"/>
              </a:rPr>
              <a:t> </a:t>
            </a:r>
            <a:r>
              <a:rPr lang="en-US" sz="1600" dirty="0" err="1">
                <a:solidFill>
                  <a:srgbClr val="595959"/>
                </a:solidFill>
                <a:ea typeface="ヒラギノ角ゴ Pro W3" charset="0"/>
              </a:rPr>
              <a:t>orhanizirati</a:t>
            </a:r>
            <a:endParaRPr lang="en-US" sz="1600" dirty="0">
              <a:solidFill>
                <a:srgbClr val="595959"/>
              </a:solidFill>
              <a:ea typeface="ヒラギノ角ゴ Pro W3" charset="0"/>
            </a:endParaRPr>
          </a:p>
          <a:p>
            <a:pPr marL="285750" indent="-285750">
              <a:buFont typeface="Arial" panose="020B0604020202020204" pitchFamily="34" charset="0"/>
              <a:buChar char="•"/>
            </a:pPr>
            <a:r>
              <a:rPr lang="en-US" sz="1600" dirty="0">
                <a:solidFill>
                  <a:srgbClr val="595959"/>
                </a:solidFill>
                <a:ea typeface="ヒラギノ角ゴ Pro W3" charset="0"/>
              </a:rPr>
              <a:t>U </a:t>
            </a:r>
            <a:r>
              <a:rPr lang="en-US" sz="1600" dirty="0" err="1">
                <a:solidFill>
                  <a:srgbClr val="595959"/>
                </a:solidFill>
                <a:ea typeface="ヒラギノ角ゴ Pro W3" charset="0"/>
              </a:rPr>
              <a:t>Hrvatskoj</a:t>
            </a:r>
            <a:endParaRPr lang="en-US" sz="1600" dirty="0">
              <a:solidFill>
                <a:srgbClr val="595959"/>
              </a:solidFill>
              <a:ea typeface="ヒラギノ角ゴ Pro W3" charset="0"/>
            </a:endParaRPr>
          </a:p>
        </p:txBody>
      </p:sp>
      <p:pic>
        <p:nvPicPr>
          <p:cNvPr id="8" name="Picture 3">
            <a:extLst>
              <a:ext uri="{FF2B5EF4-FFF2-40B4-BE49-F238E27FC236}">
                <a16:creationId xmlns:a16="http://schemas.microsoft.com/office/drawing/2014/main" id="{04235DF1-9FC6-4472-B361-B5C1A7F1D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7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8782" y="1341782"/>
            <a:ext cx="4422913" cy="3925957"/>
          </a:xfrm>
        </p:spPr>
        <p:txBody>
          <a:bodyPr/>
          <a:lstStyle/>
          <a:p>
            <a:pPr lvl="0"/>
            <a:r>
              <a:rPr lang="hr-HR" dirty="0"/>
              <a:t>Povećati „vrijednost/zadovoljstvo“ članstva</a:t>
            </a:r>
          </a:p>
          <a:p>
            <a:pPr lvl="1"/>
            <a:r>
              <a:rPr lang="hr-HR" dirty="0"/>
              <a:t>Poboljšati </a:t>
            </a:r>
            <a:r>
              <a:rPr lang="hr-HR" b="1" dirty="0"/>
              <a:t>iskustvo članova</a:t>
            </a:r>
          </a:p>
          <a:p>
            <a:pPr lvl="1"/>
            <a:r>
              <a:rPr lang="hr-HR" dirty="0"/>
              <a:t>Promovirati </a:t>
            </a:r>
            <a:r>
              <a:rPr lang="hr-HR" b="1" dirty="0"/>
              <a:t>vrijednost članstva </a:t>
            </a:r>
          </a:p>
          <a:p>
            <a:pPr lvl="1"/>
            <a:endParaRPr lang="hr-HR" dirty="0"/>
          </a:p>
          <a:p>
            <a:pPr lvl="0"/>
            <a:r>
              <a:rPr lang="hr-HR" dirty="0"/>
              <a:t>Dosegnuti nove „kategorije“ članova/</a:t>
            </a:r>
            <a:r>
              <a:rPr lang="hr-HR" dirty="0" err="1"/>
              <a:t>ica</a:t>
            </a:r>
            <a:endParaRPr lang="hr-HR" dirty="0"/>
          </a:p>
          <a:p>
            <a:pPr lvl="1"/>
            <a:r>
              <a:rPr lang="hr-HR" dirty="0"/>
              <a:t>Potaknuti osnivanje novih klubova </a:t>
            </a:r>
            <a:r>
              <a:rPr lang="hr-HR" b="1" dirty="0"/>
              <a:t>u novim gradovima i mjestima</a:t>
            </a:r>
          </a:p>
          <a:p>
            <a:pPr lvl="1"/>
            <a:r>
              <a:rPr lang="hr-HR" dirty="0"/>
              <a:t>Potaknuti privlačenje </a:t>
            </a:r>
            <a:r>
              <a:rPr lang="hr-HR" b="1" dirty="0"/>
              <a:t>mladih članova/</a:t>
            </a:r>
            <a:r>
              <a:rPr lang="hr-HR" b="1" dirty="0" err="1"/>
              <a:t>ica</a:t>
            </a:r>
            <a:r>
              <a:rPr lang="hr-HR" b="1" dirty="0"/>
              <a:t> </a:t>
            </a:r>
          </a:p>
        </p:txBody>
      </p:sp>
      <p:sp>
        <p:nvSpPr>
          <p:cNvPr id="4" name="Title 3"/>
          <p:cNvSpPr>
            <a:spLocks noGrp="1"/>
          </p:cNvSpPr>
          <p:nvPr>
            <p:ph type="title"/>
          </p:nvPr>
        </p:nvSpPr>
        <p:spPr/>
        <p:txBody>
          <a:bodyPr/>
          <a:lstStyle/>
          <a:p>
            <a:endParaRPr lang="hr-HR" dirty="0"/>
          </a:p>
        </p:txBody>
      </p:sp>
      <p:sp>
        <p:nvSpPr>
          <p:cNvPr id="5" name="Picture Placeholder 4"/>
          <p:cNvSpPr>
            <a:spLocks noGrp="1"/>
          </p:cNvSpPr>
          <p:nvPr>
            <p:ph type="pic" sz="quarter" idx="10"/>
          </p:nvPr>
        </p:nvSpPr>
        <p:spPr bwMode="auto">
          <a:xfrm rot="10800000">
            <a:off x="4830417" y="1429166"/>
            <a:ext cx="3667125" cy="3857625"/>
          </a:xfrm>
          <a:custGeom>
            <a:avLst/>
            <a:gdLst>
              <a:gd name="connsiteX0" fmla="*/ 9625 w 1896177"/>
              <a:gd name="connsiteY0" fmla="*/ 0 h 2194560"/>
              <a:gd name="connsiteX1" fmla="*/ 0 w 1896177"/>
              <a:gd name="connsiteY1" fmla="*/ 2194560 h 2194560"/>
              <a:gd name="connsiteX2" fmla="*/ 1896177 w 1896177"/>
              <a:gd name="connsiteY2" fmla="*/ 1078030 h 2194560"/>
              <a:gd name="connsiteX3" fmla="*/ 9625 w 1896177"/>
              <a:gd name="connsiteY3"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983416 w 1896177"/>
              <a:gd name="connsiteY3" fmla="*/ 315148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79487"/>
              <a:gd name="connsiteX1" fmla="*/ 0 w 1896177"/>
              <a:gd name="connsiteY1" fmla="*/ 2179487 h 2179487"/>
              <a:gd name="connsiteX2" fmla="*/ 1896177 w 1896177"/>
              <a:gd name="connsiteY2" fmla="*/ 1091833 h 2179487"/>
              <a:gd name="connsiteX3" fmla="*/ 1043706 w 1896177"/>
              <a:gd name="connsiteY3" fmla="*/ 279979 h 2179487"/>
              <a:gd name="connsiteX4" fmla="*/ 9625 w 1896177"/>
              <a:gd name="connsiteY4" fmla="*/ 0 h 2179487"/>
              <a:gd name="connsiteX0" fmla="*/ 9625 w 1896177"/>
              <a:gd name="connsiteY0" fmla="*/ 0 h 2164415"/>
              <a:gd name="connsiteX1" fmla="*/ 0 w 1896177"/>
              <a:gd name="connsiteY1" fmla="*/ 2164415 h 2164415"/>
              <a:gd name="connsiteX2" fmla="*/ 1896177 w 1896177"/>
              <a:gd name="connsiteY2" fmla="*/ 1076761 h 2164415"/>
              <a:gd name="connsiteX3" fmla="*/ 1043706 w 1896177"/>
              <a:gd name="connsiteY3" fmla="*/ 264907 h 2164415"/>
              <a:gd name="connsiteX4" fmla="*/ 9625 w 1896177"/>
              <a:gd name="connsiteY4" fmla="*/ 0 h 2164415"/>
              <a:gd name="connsiteX0" fmla="*/ 9625 w 1896177"/>
              <a:gd name="connsiteY0" fmla="*/ 2778 h 2167193"/>
              <a:gd name="connsiteX1" fmla="*/ 0 w 1896177"/>
              <a:gd name="connsiteY1" fmla="*/ 2167193 h 2167193"/>
              <a:gd name="connsiteX2" fmla="*/ 1896177 w 1896177"/>
              <a:gd name="connsiteY2" fmla="*/ 1079539 h 2167193"/>
              <a:gd name="connsiteX3" fmla="*/ 1043706 w 1896177"/>
              <a:gd name="connsiteY3" fmla="*/ 267685 h 2167193"/>
              <a:gd name="connsiteX4" fmla="*/ 9625 w 1896177"/>
              <a:gd name="connsiteY4" fmla="*/ 2778 h 2167193"/>
              <a:gd name="connsiteX0" fmla="*/ 9625 w 1896177"/>
              <a:gd name="connsiteY0" fmla="*/ 4306 h 2168721"/>
              <a:gd name="connsiteX1" fmla="*/ 0 w 1896177"/>
              <a:gd name="connsiteY1" fmla="*/ 2168721 h 2168721"/>
              <a:gd name="connsiteX2" fmla="*/ 1896177 w 1896177"/>
              <a:gd name="connsiteY2" fmla="*/ 1081067 h 2168721"/>
              <a:gd name="connsiteX3" fmla="*/ 1043706 w 1896177"/>
              <a:gd name="connsiteY3" fmla="*/ 269213 h 2168721"/>
              <a:gd name="connsiteX4" fmla="*/ 9625 w 1896177"/>
              <a:gd name="connsiteY4" fmla="*/ 4306 h 2168721"/>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8084"/>
              <a:gd name="connsiteY0" fmla="*/ 2122 h 2166537"/>
              <a:gd name="connsiteX1" fmla="*/ 0 w 1898084"/>
              <a:gd name="connsiteY1" fmla="*/ 2166537 h 2166537"/>
              <a:gd name="connsiteX2" fmla="*/ 1896177 w 1898084"/>
              <a:gd name="connsiteY2" fmla="*/ 1078883 h 2166537"/>
              <a:gd name="connsiteX3" fmla="*/ 1043706 w 1898084"/>
              <a:gd name="connsiteY3" fmla="*/ 267029 h 2166537"/>
              <a:gd name="connsiteX4" fmla="*/ 9625 w 1898084"/>
              <a:gd name="connsiteY4" fmla="*/ 2122 h 21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084" h="2166537">
                <a:moveTo>
                  <a:pt x="9625" y="2122"/>
                </a:moveTo>
                <a:cubicBezTo>
                  <a:pt x="6417" y="733642"/>
                  <a:pt x="3208" y="1435017"/>
                  <a:pt x="0" y="2166537"/>
                </a:cubicBezTo>
                <a:lnTo>
                  <a:pt x="1896177" y="1078883"/>
                </a:lnTo>
                <a:cubicBezTo>
                  <a:pt x="1919959" y="1173778"/>
                  <a:pt x="1726148" y="655989"/>
                  <a:pt x="1043706" y="267029"/>
                </a:cubicBezTo>
                <a:cubicBezTo>
                  <a:pt x="387513" y="-45687"/>
                  <a:pt x="-12446" y="3338"/>
                  <a:pt x="9625" y="2122"/>
                </a:cubicBezTo>
                <a:close/>
              </a:path>
            </a:pathLst>
          </a:cu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endParaRPr lang="sr-Latn-RS" dirty="0"/>
          </a:p>
        </p:txBody>
      </p:sp>
      <p:sp>
        <p:nvSpPr>
          <p:cNvPr id="3" name="TextBox 2"/>
          <p:cNvSpPr txBox="1"/>
          <p:nvPr/>
        </p:nvSpPr>
        <p:spPr>
          <a:xfrm>
            <a:off x="5864085" y="3080121"/>
            <a:ext cx="2226365" cy="923330"/>
          </a:xfrm>
          <a:prstGeom prst="rect">
            <a:avLst/>
          </a:prstGeom>
          <a:noFill/>
        </p:spPr>
        <p:txBody>
          <a:bodyPr wrap="square" rtlCol="0">
            <a:spAutoFit/>
          </a:bodyPr>
          <a:lstStyle/>
          <a:p>
            <a:r>
              <a:rPr lang="hr-HR" dirty="0">
                <a:solidFill>
                  <a:schemeClr val="bg1"/>
                </a:solidFill>
              </a:rPr>
              <a:t>Povećati vrijednost</a:t>
            </a:r>
          </a:p>
          <a:p>
            <a:r>
              <a:rPr lang="hr-HR" dirty="0">
                <a:solidFill>
                  <a:schemeClr val="bg1"/>
                </a:solidFill>
              </a:rPr>
              <a:t>I zadovoljstvo </a:t>
            </a:r>
          </a:p>
          <a:p>
            <a:r>
              <a:rPr lang="hr-HR" dirty="0">
                <a:solidFill>
                  <a:schemeClr val="bg1"/>
                </a:solidFill>
              </a:rPr>
              <a:t>članova</a:t>
            </a:r>
          </a:p>
        </p:txBody>
      </p:sp>
      <p:pic>
        <p:nvPicPr>
          <p:cNvPr id="6" name="Picture 3">
            <a:extLst>
              <a:ext uri="{FF2B5EF4-FFF2-40B4-BE49-F238E27FC236}">
                <a16:creationId xmlns:a16="http://schemas.microsoft.com/office/drawing/2014/main" id="{F46D8CE8-DA44-4022-A61A-55384783B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28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8782" y="1341782"/>
            <a:ext cx="4422913" cy="3925957"/>
          </a:xfrm>
        </p:spPr>
        <p:txBody>
          <a:bodyPr/>
          <a:lstStyle/>
          <a:p>
            <a:pPr lvl="0"/>
            <a:r>
              <a:rPr lang="hr-HR" dirty="0"/>
              <a:t>Povećati „vrijednost/zadovoljstvo“ članstva</a:t>
            </a:r>
          </a:p>
          <a:p>
            <a:pPr lvl="1"/>
            <a:r>
              <a:rPr lang="hr-HR" dirty="0"/>
              <a:t>Poboljšati </a:t>
            </a:r>
            <a:r>
              <a:rPr lang="hr-HR" b="1" dirty="0"/>
              <a:t>iskustvo članova</a:t>
            </a:r>
          </a:p>
          <a:p>
            <a:pPr lvl="1"/>
            <a:r>
              <a:rPr lang="hr-HR" dirty="0"/>
              <a:t>Promovirati </a:t>
            </a:r>
            <a:r>
              <a:rPr lang="hr-HR" b="1" dirty="0"/>
              <a:t>vrijednost članstva </a:t>
            </a:r>
          </a:p>
          <a:p>
            <a:pPr lvl="1"/>
            <a:endParaRPr lang="hr-HR" dirty="0"/>
          </a:p>
          <a:p>
            <a:pPr lvl="0"/>
            <a:r>
              <a:rPr lang="hr-HR" dirty="0"/>
              <a:t>Dosegnuti nove „kategorije“ članova/</a:t>
            </a:r>
            <a:r>
              <a:rPr lang="hr-HR" dirty="0" err="1"/>
              <a:t>ica</a:t>
            </a:r>
            <a:endParaRPr lang="hr-HR" dirty="0"/>
          </a:p>
          <a:p>
            <a:pPr lvl="1"/>
            <a:r>
              <a:rPr lang="hr-HR" dirty="0"/>
              <a:t>Potaknuti osnivanje novih klubova </a:t>
            </a:r>
            <a:r>
              <a:rPr lang="hr-HR" b="1" dirty="0"/>
              <a:t>u novim gradovima i mjestima</a:t>
            </a:r>
          </a:p>
          <a:p>
            <a:pPr lvl="1"/>
            <a:r>
              <a:rPr lang="hr-HR" dirty="0"/>
              <a:t>Potaknuti privlačenje </a:t>
            </a:r>
            <a:r>
              <a:rPr lang="hr-HR" b="1" dirty="0"/>
              <a:t>mladih članova/</a:t>
            </a:r>
            <a:r>
              <a:rPr lang="hr-HR" b="1" dirty="0" err="1"/>
              <a:t>ica</a:t>
            </a:r>
            <a:r>
              <a:rPr lang="hr-HR" b="1" dirty="0"/>
              <a:t> </a:t>
            </a:r>
          </a:p>
        </p:txBody>
      </p:sp>
      <p:sp>
        <p:nvSpPr>
          <p:cNvPr id="4" name="Title 3"/>
          <p:cNvSpPr>
            <a:spLocks noGrp="1"/>
          </p:cNvSpPr>
          <p:nvPr>
            <p:ph type="title"/>
          </p:nvPr>
        </p:nvSpPr>
        <p:spPr/>
        <p:txBody>
          <a:bodyPr/>
          <a:lstStyle/>
          <a:p>
            <a:r>
              <a:rPr lang="en-US" dirty="0" err="1"/>
              <a:t>Povećati</a:t>
            </a:r>
            <a:r>
              <a:rPr lang="en-US" dirty="0"/>
              <a:t> </a:t>
            </a:r>
            <a:r>
              <a:rPr lang="en-US" dirty="0" err="1"/>
              <a:t>vrijednost</a:t>
            </a:r>
            <a:r>
              <a:rPr lang="en-US" dirty="0"/>
              <a:t> </a:t>
            </a:r>
            <a:r>
              <a:rPr lang="en-US" dirty="0" err="1"/>
              <a:t>i</a:t>
            </a:r>
            <a:r>
              <a:rPr lang="en-US" dirty="0"/>
              <a:t> </a:t>
            </a:r>
            <a:r>
              <a:rPr lang="en-US" dirty="0" err="1"/>
              <a:t>zadovoljstvo</a:t>
            </a:r>
            <a:r>
              <a:rPr lang="en-US" dirty="0"/>
              <a:t> </a:t>
            </a:r>
            <a:r>
              <a:rPr lang="en-US" dirty="0" err="1"/>
              <a:t>članova</a:t>
            </a:r>
            <a:endParaRPr lang="hr-HR" dirty="0"/>
          </a:p>
        </p:txBody>
      </p:sp>
      <p:pic>
        <p:nvPicPr>
          <p:cNvPr id="5" name="Picture 3">
            <a:extLst>
              <a:ext uri="{FF2B5EF4-FFF2-40B4-BE49-F238E27FC236}">
                <a16:creationId xmlns:a16="http://schemas.microsoft.com/office/drawing/2014/main" id="{2D5D9617-0DB3-4815-9E3B-E3198E501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C684A1C-3D73-43BD-997B-D3043D45C985}"/>
              </a:ext>
            </a:extLst>
          </p:cNvPr>
          <p:cNvSpPr txBox="1"/>
          <p:nvPr/>
        </p:nvSpPr>
        <p:spPr>
          <a:xfrm>
            <a:off x="4621695" y="1219200"/>
            <a:ext cx="4141305" cy="3970318"/>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595959"/>
                </a:solidFill>
                <a:ea typeface="ヒラギノ角ゴ Pro W3" charset="0"/>
              </a:rPr>
              <a:t>Čim</a:t>
            </a:r>
            <a:r>
              <a:rPr lang="en-US" dirty="0">
                <a:solidFill>
                  <a:srgbClr val="595959"/>
                </a:solidFill>
                <a:ea typeface="ヒラギノ角ゴ Pro W3" charset="0"/>
              </a:rPr>
              <a:t> </a:t>
            </a:r>
            <a:r>
              <a:rPr lang="en-US" dirty="0" err="1">
                <a:solidFill>
                  <a:srgbClr val="595959"/>
                </a:solidFill>
                <a:ea typeface="ヒラギノ角ゴ Pro W3" charset="0"/>
              </a:rPr>
              <a:t>prije</a:t>
            </a:r>
            <a:r>
              <a:rPr lang="en-US" dirty="0">
                <a:solidFill>
                  <a:srgbClr val="595959"/>
                </a:solidFill>
                <a:ea typeface="ヒラギノ角ゴ Pro W3" charset="0"/>
              </a:rPr>
              <a:t> </a:t>
            </a:r>
            <a:r>
              <a:rPr lang="en-US" dirty="0" err="1">
                <a:solidFill>
                  <a:srgbClr val="595959"/>
                </a:solidFill>
                <a:ea typeface="ヒラギノ角ゴ Pro W3" charset="0"/>
              </a:rPr>
              <a:t>uključiti</a:t>
            </a:r>
            <a:r>
              <a:rPr lang="en-US" dirty="0">
                <a:solidFill>
                  <a:srgbClr val="595959"/>
                </a:solidFill>
                <a:ea typeface="ヒラギノ角ゴ Pro W3" charset="0"/>
              </a:rPr>
              <a:t> </a:t>
            </a:r>
            <a:r>
              <a:rPr lang="en-US" dirty="0" err="1">
                <a:solidFill>
                  <a:srgbClr val="595959"/>
                </a:solidFill>
                <a:ea typeface="ヒラギノ角ゴ Pro W3" charset="0"/>
              </a:rPr>
              <a:t>nove</a:t>
            </a:r>
            <a:r>
              <a:rPr lang="en-US" dirty="0">
                <a:solidFill>
                  <a:srgbClr val="595959"/>
                </a:solidFill>
                <a:ea typeface="ヒラギノ角ゴ Pro W3" charset="0"/>
              </a:rPr>
              <a:t> </a:t>
            </a:r>
            <a:r>
              <a:rPr lang="en-US" dirty="0" err="1">
                <a:solidFill>
                  <a:srgbClr val="595959"/>
                </a:solidFill>
                <a:ea typeface="ヒラギノ角ゴ Pro W3" charset="0"/>
              </a:rPr>
              <a:t>članove</a:t>
            </a:r>
            <a:r>
              <a:rPr lang="en-US" dirty="0">
                <a:solidFill>
                  <a:srgbClr val="595959"/>
                </a:solidFill>
                <a:ea typeface="ヒラギノ角ゴ Pro W3" charset="0"/>
              </a:rPr>
              <a:t> u </a:t>
            </a:r>
            <a:r>
              <a:rPr lang="en-US" dirty="0" err="1">
                <a:solidFill>
                  <a:srgbClr val="595959"/>
                </a:solidFill>
                <a:ea typeface="ヒラギノ角ゴ Pro W3" charset="0"/>
              </a:rPr>
              <a:t>planiranje</a:t>
            </a:r>
            <a:r>
              <a:rPr lang="en-US" dirty="0">
                <a:solidFill>
                  <a:srgbClr val="595959"/>
                </a:solidFill>
                <a:ea typeface="ヒラギノ角ゴ Pro W3" charset="0"/>
              </a:rPr>
              <a:t> I rad </a:t>
            </a:r>
            <a:r>
              <a:rPr lang="en-US" dirty="0" err="1">
                <a:solidFill>
                  <a:srgbClr val="595959"/>
                </a:solidFill>
                <a:ea typeface="ヒラギノ角ゴ Pro W3" charset="0"/>
              </a:rPr>
              <a:t>klubova</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Odnositi</a:t>
            </a:r>
            <a:r>
              <a:rPr lang="en-US" dirty="0">
                <a:solidFill>
                  <a:srgbClr val="595959"/>
                </a:solidFill>
                <a:ea typeface="ヒラギノ角ゴ Pro W3" charset="0"/>
              </a:rPr>
              <a:t> se </a:t>
            </a:r>
            <a:r>
              <a:rPr lang="en-US" dirty="0" err="1">
                <a:solidFill>
                  <a:srgbClr val="595959"/>
                </a:solidFill>
                <a:ea typeface="ヒラギノ角ゴ Pro W3" charset="0"/>
              </a:rPr>
              <a:t>prema</a:t>
            </a:r>
            <a:r>
              <a:rPr lang="en-US" dirty="0">
                <a:solidFill>
                  <a:srgbClr val="595959"/>
                </a:solidFill>
                <a:ea typeface="ヒラギノ角ゴ Pro W3" charset="0"/>
              </a:rPr>
              <a:t> </a:t>
            </a:r>
            <a:r>
              <a:rPr lang="en-US" dirty="0" err="1">
                <a:solidFill>
                  <a:srgbClr val="595959"/>
                </a:solidFill>
                <a:ea typeface="ヒラギノ角ゴ Pro W3" charset="0"/>
              </a:rPr>
              <a:t>članovima</a:t>
            </a:r>
            <a:r>
              <a:rPr lang="en-US" dirty="0">
                <a:solidFill>
                  <a:srgbClr val="595959"/>
                </a:solidFill>
                <a:ea typeface="ヒラギノ角ゴ Pro W3" charset="0"/>
              </a:rPr>
              <a:t> s </a:t>
            </a:r>
            <a:r>
              <a:rPr lang="en-US" dirty="0" err="1">
                <a:solidFill>
                  <a:srgbClr val="595959"/>
                </a:solidFill>
                <a:ea typeface="ヒラギノ角ゴ Pro W3" charset="0"/>
              </a:rPr>
              <a:t>poštovanjem</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Poticati</a:t>
            </a:r>
            <a:r>
              <a:rPr lang="en-US" dirty="0">
                <a:solidFill>
                  <a:srgbClr val="595959"/>
                </a:solidFill>
                <a:ea typeface="ヒラギノ角ゴ Pro W3" charset="0"/>
              </a:rPr>
              <a:t> </a:t>
            </a:r>
            <a:r>
              <a:rPr lang="en-US" dirty="0" err="1">
                <a:solidFill>
                  <a:srgbClr val="595959"/>
                </a:solidFill>
                <a:ea typeface="ヒラギノ角ゴ Pro W3" charset="0"/>
              </a:rPr>
              <a:t>ih</a:t>
            </a:r>
            <a:r>
              <a:rPr lang="en-US" dirty="0">
                <a:solidFill>
                  <a:srgbClr val="595959"/>
                </a:solidFill>
                <a:ea typeface="ヒラギノ角ゴ Pro W3" charset="0"/>
              </a:rPr>
              <a:t> </a:t>
            </a:r>
            <a:r>
              <a:rPr lang="en-US" dirty="0" err="1">
                <a:solidFill>
                  <a:srgbClr val="595959"/>
                </a:solidFill>
                <a:ea typeface="ヒラギノ角ゴ Pro W3" charset="0"/>
              </a:rPr>
              <a:t>iznose</a:t>
            </a:r>
            <a:r>
              <a:rPr lang="en-US" dirty="0">
                <a:solidFill>
                  <a:srgbClr val="595959"/>
                </a:solidFill>
                <a:ea typeface="ヒラギノ角ゴ Pro W3" charset="0"/>
              </a:rPr>
              <a:t> </a:t>
            </a:r>
            <a:r>
              <a:rPr lang="en-US" dirty="0" err="1">
                <a:solidFill>
                  <a:srgbClr val="595959"/>
                </a:solidFill>
                <a:ea typeface="ヒラギノ角ゴ Pro W3" charset="0"/>
              </a:rPr>
              <a:t>prijedloge</a:t>
            </a:r>
            <a:r>
              <a:rPr lang="en-US" dirty="0">
                <a:solidFill>
                  <a:srgbClr val="595959"/>
                </a:solidFill>
                <a:ea typeface="ヒラギノ角ゴ Pro W3" charset="0"/>
              </a:rPr>
              <a:t> </a:t>
            </a:r>
            <a:r>
              <a:rPr lang="en-US" dirty="0" err="1">
                <a:solidFill>
                  <a:srgbClr val="595959"/>
                </a:solidFill>
                <a:ea typeface="ヒラギノ角ゴ Pro W3" charset="0"/>
              </a:rPr>
              <a:t>novih</a:t>
            </a:r>
            <a:r>
              <a:rPr lang="en-US" dirty="0">
                <a:solidFill>
                  <a:srgbClr val="595959"/>
                </a:solidFill>
                <a:ea typeface="ヒラギノ角ゴ Pro W3" charset="0"/>
              </a:rPr>
              <a:t> </a:t>
            </a:r>
            <a:r>
              <a:rPr lang="en-US" dirty="0" err="1">
                <a:solidFill>
                  <a:srgbClr val="595959"/>
                </a:solidFill>
                <a:ea typeface="ヒラギノ角ゴ Pro W3" charset="0"/>
              </a:rPr>
              <a:t>akcija</a:t>
            </a:r>
            <a:endParaRPr lang="en-US" dirty="0">
              <a:solidFill>
                <a:srgbClr val="595959"/>
              </a:solidFill>
              <a:ea typeface="ヒラギノ角ゴ Pro W3" charset="0"/>
            </a:endParaRPr>
          </a:p>
          <a:p>
            <a:pPr marL="285750" indent="-285750">
              <a:buFont typeface="Arial" panose="020B0604020202020204" pitchFamily="34" charset="0"/>
              <a:buChar char="•"/>
            </a:pPr>
            <a:endParaRPr lang="en-US" dirty="0">
              <a:solidFill>
                <a:srgbClr val="595959"/>
              </a:solidFill>
              <a:ea typeface="ヒラギノ角ゴ Pro W3" charset="0"/>
            </a:endParaRPr>
          </a:p>
          <a:p>
            <a:pPr marL="285750" indent="-285750">
              <a:buFont typeface="Arial" panose="020B0604020202020204" pitchFamily="34" charset="0"/>
              <a:buChar char="•"/>
            </a:pPr>
            <a:r>
              <a:rPr lang="en-US" dirty="0">
                <a:solidFill>
                  <a:srgbClr val="595959"/>
                </a:solidFill>
                <a:ea typeface="ヒラギノ角ゴ Pro W3" charset="0"/>
              </a:rPr>
              <a:t>U </a:t>
            </a:r>
            <a:r>
              <a:rPr lang="en-US" dirty="0" err="1">
                <a:solidFill>
                  <a:srgbClr val="595959"/>
                </a:solidFill>
                <a:ea typeface="ヒラギノ角ゴ Pro W3" charset="0"/>
              </a:rPr>
              <a:t>novačenju</a:t>
            </a:r>
            <a:r>
              <a:rPr lang="en-US" dirty="0">
                <a:solidFill>
                  <a:srgbClr val="595959"/>
                </a:solidFill>
                <a:ea typeface="ヒラギノ角ゴ Pro W3" charset="0"/>
              </a:rPr>
              <a:t> </a:t>
            </a:r>
            <a:r>
              <a:rPr lang="en-US" dirty="0" err="1">
                <a:solidFill>
                  <a:srgbClr val="595959"/>
                </a:solidFill>
                <a:ea typeface="ヒラギノ角ゴ Pro W3" charset="0"/>
              </a:rPr>
              <a:t>članova</a:t>
            </a:r>
            <a:r>
              <a:rPr lang="en-US" dirty="0">
                <a:solidFill>
                  <a:srgbClr val="595959"/>
                </a:solidFill>
                <a:ea typeface="ヒラギノ角ゴ Pro W3" charset="0"/>
              </a:rPr>
              <a:t> </a:t>
            </a:r>
            <a:r>
              <a:rPr lang="en-US" dirty="0" err="1">
                <a:solidFill>
                  <a:srgbClr val="595959"/>
                </a:solidFill>
                <a:ea typeface="ヒラギノ角ゴ Pro W3" charset="0"/>
              </a:rPr>
              <a:t>posvetiti</a:t>
            </a:r>
            <a:r>
              <a:rPr lang="en-US" dirty="0">
                <a:solidFill>
                  <a:srgbClr val="595959"/>
                </a:solidFill>
                <a:ea typeface="ヒラギノ角ゴ Pro W3" charset="0"/>
              </a:rPr>
              <a:t> </a:t>
            </a:r>
            <a:r>
              <a:rPr lang="en-US" dirty="0" err="1">
                <a:solidFill>
                  <a:srgbClr val="595959"/>
                </a:solidFill>
                <a:ea typeface="ヒラギノ角ゴ Pro W3" charset="0"/>
              </a:rPr>
              <a:t>posebnu</a:t>
            </a:r>
            <a:r>
              <a:rPr lang="en-US" dirty="0">
                <a:solidFill>
                  <a:srgbClr val="595959"/>
                </a:solidFill>
                <a:ea typeface="ヒラギノ角ゴ Pro W3" charset="0"/>
              </a:rPr>
              <a:t> </a:t>
            </a:r>
            <a:r>
              <a:rPr lang="en-US" dirty="0" err="1">
                <a:solidFill>
                  <a:srgbClr val="595959"/>
                </a:solidFill>
                <a:ea typeface="ヒラギノ角ゴ Pro W3" charset="0"/>
              </a:rPr>
              <a:t>pažnju</a:t>
            </a:r>
            <a:r>
              <a:rPr lang="en-US" dirty="0">
                <a:solidFill>
                  <a:srgbClr val="595959"/>
                </a:solidFill>
                <a:ea typeface="ヒラギノ角ゴ Pro W3" charset="0"/>
              </a:rPr>
              <a:t> </a:t>
            </a:r>
            <a:r>
              <a:rPr lang="en-US" dirty="0" err="1">
                <a:solidFill>
                  <a:srgbClr val="595959"/>
                </a:solidFill>
                <a:ea typeface="ヒラギノ角ゴ Pro W3" charset="0"/>
              </a:rPr>
              <a:t>mlađim</a:t>
            </a:r>
            <a:r>
              <a:rPr lang="en-US" dirty="0">
                <a:solidFill>
                  <a:srgbClr val="595959"/>
                </a:solidFill>
                <a:ea typeface="ヒラギノ角ゴ Pro W3" charset="0"/>
              </a:rPr>
              <a:t> </a:t>
            </a:r>
            <a:r>
              <a:rPr lang="en-US" dirty="0" err="1">
                <a:solidFill>
                  <a:srgbClr val="595959"/>
                </a:solidFill>
                <a:ea typeface="ヒラギノ角ゴ Pro W3" charset="0"/>
              </a:rPr>
              <a:t>uzrastima</a:t>
            </a:r>
            <a:r>
              <a:rPr lang="en-US" dirty="0">
                <a:solidFill>
                  <a:srgbClr val="595959"/>
                </a:solidFill>
                <a:ea typeface="ヒラギノ角ゴ Pro W3" charset="0"/>
              </a:rPr>
              <a:t>, </a:t>
            </a:r>
          </a:p>
          <a:p>
            <a:pPr marL="285750" indent="-285750">
              <a:buFont typeface="Arial" panose="020B0604020202020204" pitchFamily="34" charset="0"/>
              <a:buChar char="•"/>
            </a:pPr>
            <a:r>
              <a:rPr lang="en-US" dirty="0" err="1">
                <a:solidFill>
                  <a:srgbClr val="595959"/>
                </a:solidFill>
                <a:ea typeface="ヒラギノ角ゴ Pro W3" charset="0"/>
              </a:rPr>
              <a:t>Istražiti</a:t>
            </a:r>
            <a:r>
              <a:rPr lang="en-US" dirty="0">
                <a:solidFill>
                  <a:srgbClr val="595959"/>
                </a:solidFill>
                <a:ea typeface="ヒラギノ角ゴ Pro W3" charset="0"/>
              </a:rPr>
              <a:t> </a:t>
            </a:r>
            <a:r>
              <a:rPr lang="en-US" dirty="0" err="1">
                <a:solidFill>
                  <a:srgbClr val="595959"/>
                </a:solidFill>
                <a:ea typeface="ヒラギノ角ゴ Pro W3" charset="0"/>
              </a:rPr>
              <a:t>mogućnost</a:t>
            </a:r>
            <a:r>
              <a:rPr lang="en-US" dirty="0">
                <a:solidFill>
                  <a:srgbClr val="595959"/>
                </a:solidFill>
                <a:ea typeface="ヒラギノ角ゴ Pro W3" charset="0"/>
              </a:rPr>
              <a:t> </a:t>
            </a:r>
            <a:r>
              <a:rPr lang="en-US" dirty="0" err="1">
                <a:solidFill>
                  <a:srgbClr val="595959"/>
                </a:solidFill>
                <a:ea typeface="ヒラギノ角ゴ Pro W3" charset="0"/>
              </a:rPr>
              <a:t>organiziranja</a:t>
            </a:r>
            <a:r>
              <a:rPr lang="en-US" dirty="0">
                <a:solidFill>
                  <a:srgbClr val="595959"/>
                </a:solidFill>
                <a:ea typeface="ヒラギノ角ゴ Pro W3" charset="0"/>
              </a:rPr>
              <a:t> </a:t>
            </a:r>
            <a:r>
              <a:rPr lang="en-US" dirty="0" err="1">
                <a:solidFill>
                  <a:srgbClr val="595959"/>
                </a:solidFill>
                <a:ea typeface="ヒラギノ角ゴ Pro W3" charset="0"/>
              </a:rPr>
              <a:t>novih</a:t>
            </a:r>
            <a:r>
              <a:rPr lang="en-US" dirty="0">
                <a:solidFill>
                  <a:srgbClr val="595959"/>
                </a:solidFill>
                <a:ea typeface="ヒラギノ角ゴ Pro W3" charset="0"/>
              </a:rPr>
              <a:t> </a:t>
            </a:r>
            <a:r>
              <a:rPr lang="en-US" dirty="0" err="1">
                <a:solidFill>
                  <a:srgbClr val="595959"/>
                </a:solidFill>
                <a:ea typeface="ヒラギノ角ゴ Pro W3" charset="0"/>
              </a:rPr>
              <a:t>klubova</a:t>
            </a:r>
            <a:r>
              <a:rPr lang="en-US" dirty="0">
                <a:solidFill>
                  <a:srgbClr val="595959"/>
                </a:solidFill>
                <a:ea typeface="ヒラギノ角ゴ Pro W3" charset="0"/>
              </a:rPr>
              <a:t> u </a:t>
            </a:r>
            <a:r>
              <a:rPr lang="en-US" dirty="0" err="1">
                <a:solidFill>
                  <a:srgbClr val="595959"/>
                </a:solidFill>
                <a:ea typeface="ヒラギノ角ゴ Pro W3" charset="0"/>
              </a:rPr>
              <a:t>sredinama</a:t>
            </a:r>
            <a:r>
              <a:rPr lang="en-US" dirty="0">
                <a:solidFill>
                  <a:srgbClr val="595959"/>
                </a:solidFill>
                <a:ea typeface="ヒラギノ角ゴ Pro W3" charset="0"/>
              </a:rPr>
              <a:t> </a:t>
            </a:r>
            <a:r>
              <a:rPr lang="en-US" dirty="0" err="1">
                <a:solidFill>
                  <a:srgbClr val="595959"/>
                </a:solidFill>
                <a:ea typeface="ヒラギノ角ゴ Pro W3" charset="0"/>
              </a:rPr>
              <a:t>gdje</a:t>
            </a:r>
            <a:r>
              <a:rPr lang="en-US" dirty="0">
                <a:solidFill>
                  <a:srgbClr val="595959"/>
                </a:solidFill>
                <a:ea typeface="ヒラギノ角ゴ Pro W3" charset="0"/>
              </a:rPr>
              <a:t> </a:t>
            </a:r>
            <a:r>
              <a:rPr lang="en-US" dirty="0" err="1">
                <a:solidFill>
                  <a:srgbClr val="595959"/>
                </a:solidFill>
                <a:ea typeface="ヒラギノ角ゴ Pro W3" charset="0"/>
              </a:rPr>
              <a:t>ima</a:t>
            </a:r>
            <a:r>
              <a:rPr lang="en-US" dirty="0">
                <a:solidFill>
                  <a:srgbClr val="595959"/>
                </a:solidFill>
                <a:ea typeface="ヒラギノ角ゴ Pro W3" charset="0"/>
              </a:rPr>
              <a:t> </a:t>
            </a:r>
            <a:r>
              <a:rPr lang="en-US" dirty="0" err="1">
                <a:solidFill>
                  <a:srgbClr val="595959"/>
                </a:solidFill>
                <a:ea typeface="ヒラギノ角ゴ Pro W3" charset="0"/>
              </a:rPr>
              <a:t>potrebe</a:t>
            </a:r>
            <a:r>
              <a:rPr lang="en-US" dirty="0">
                <a:solidFill>
                  <a:srgbClr val="595959"/>
                </a:solidFill>
                <a:ea typeface="ヒラギノ角ゴ Pro W3" charset="0"/>
              </a:rPr>
              <a:t> za </a:t>
            </a:r>
            <a:r>
              <a:rPr lang="en-US" dirty="0" err="1">
                <a:solidFill>
                  <a:srgbClr val="595959"/>
                </a:solidFill>
                <a:ea typeface="ヒラギノ角ゴ Pro W3" charset="0"/>
              </a:rPr>
              <a:t>našom</a:t>
            </a:r>
            <a:r>
              <a:rPr lang="en-US" dirty="0">
                <a:solidFill>
                  <a:srgbClr val="595959"/>
                </a:solidFill>
                <a:ea typeface="ヒラギノ角ゴ Pro W3" charset="0"/>
              </a:rPr>
              <a:t> </a:t>
            </a:r>
            <a:r>
              <a:rPr lang="en-US" dirty="0" err="1">
                <a:solidFill>
                  <a:srgbClr val="595959"/>
                </a:solidFill>
                <a:ea typeface="ヒラギノ角ゴ Pro W3" charset="0"/>
              </a:rPr>
              <a:t>pomoći</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Ispitati</a:t>
            </a:r>
            <a:r>
              <a:rPr lang="en-US" dirty="0">
                <a:solidFill>
                  <a:srgbClr val="595959"/>
                </a:solidFill>
                <a:ea typeface="ヒラギノ角ゴ Pro W3" charset="0"/>
              </a:rPr>
              <a:t> </a:t>
            </a:r>
            <a:r>
              <a:rPr lang="en-US" dirty="0" err="1">
                <a:solidFill>
                  <a:srgbClr val="595959"/>
                </a:solidFill>
                <a:ea typeface="ヒラギノ角ゴ Pro W3" charset="0"/>
              </a:rPr>
              <a:t>portebu</a:t>
            </a:r>
            <a:r>
              <a:rPr lang="en-US" dirty="0">
                <a:solidFill>
                  <a:srgbClr val="595959"/>
                </a:solidFill>
                <a:ea typeface="ヒラギノ角ゴ Pro W3" charset="0"/>
              </a:rPr>
              <a:t> </a:t>
            </a:r>
            <a:r>
              <a:rPr lang="en-US" dirty="0" err="1">
                <a:solidFill>
                  <a:srgbClr val="595959"/>
                </a:solidFill>
                <a:ea typeface="ヒラギノ角ゴ Pro W3" charset="0"/>
              </a:rPr>
              <a:t>formiranja</a:t>
            </a:r>
            <a:r>
              <a:rPr lang="en-US" dirty="0">
                <a:solidFill>
                  <a:srgbClr val="595959"/>
                </a:solidFill>
                <a:ea typeface="ヒラギノ角ゴ Pro W3" charset="0"/>
              </a:rPr>
              <a:t> </a:t>
            </a:r>
            <a:r>
              <a:rPr lang="en-US" dirty="0" err="1">
                <a:solidFill>
                  <a:srgbClr val="595959"/>
                </a:solidFill>
                <a:ea typeface="ヒラギノ角ゴ Pro W3" charset="0"/>
              </a:rPr>
              <a:t>klubova</a:t>
            </a:r>
            <a:r>
              <a:rPr lang="en-US" dirty="0">
                <a:solidFill>
                  <a:srgbClr val="595959"/>
                </a:solidFill>
                <a:ea typeface="ヒラギノ角ゴ Pro W3" charset="0"/>
              </a:rPr>
              <a:t> </a:t>
            </a:r>
            <a:r>
              <a:rPr lang="en-US" dirty="0" err="1">
                <a:solidFill>
                  <a:srgbClr val="595959"/>
                </a:solidFill>
                <a:ea typeface="ヒラギノ角ゴ Pro W3" charset="0"/>
              </a:rPr>
              <a:t>oko</a:t>
            </a:r>
            <a:r>
              <a:rPr lang="en-US" dirty="0">
                <a:solidFill>
                  <a:srgbClr val="595959"/>
                </a:solidFill>
                <a:ea typeface="ヒラギノ角ゴ Pro W3" charset="0"/>
              </a:rPr>
              <a:t> </a:t>
            </a:r>
            <a:r>
              <a:rPr lang="en-US" dirty="0" err="1">
                <a:solidFill>
                  <a:srgbClr val="595959"/>
                </a:solidFill>
                <a:ea typeface="ヒラギノ角ゴ Pro W3" charset="0"/>
              </a:rPr>
              <a:t>postojećih</a:t>
            </a:r>
            <a:r>
              <a:rPr lang="en-US" dirty="0">
                <a:solidFill>
                  <a:srgbClr val="595959"/>
                </a:solidFill>
                <a:ea typeface="ヒラギノ角ゴ Pro W3" charset="0"/>
              </a:rPr>
              <a:t> </a:t>
            </a:r>
            <a:r>
              <a:rPr lang="en-US" dirty="0" err="1">
                <a:solidFill>
                  <a:srgbClr val="595959"/>
                </a:solidFill>
                <a:ea typeface="ヒラギノ角ゴ Pro W3" charset="0"/>
              </a:rPr>
              <a:t>interesnih</a:t>
            </a:r>
            <a:r>
              <a:rPr lang="en-US" dirty="0">
                <a:solidFill>
                  <a:srgbClr val="595959"/>
                </a:solidFill>
                <a:ea typeface="ヒラギノ角ゴ Pro W3" charset="0"/>
              </a:rPr>
              <a:t> </a:t>
            </a:r>
            <a:r>
              <a:rPr lang="en-US" dirty="0" err="1">
                <a:solidFill>
                  <a:srgbClr val="595959"/>
                </a:solidFill>
                <a:ea typeface="ヒラギノ角ゴ Pro W3" charset="0"/>
              </a:rPr>
              <a:t>skupina</a:t>
            </a:r>
            <a:endParaRPr lang="hr-HR" dirty="0" err="1">
              <a:solidFill>
                <a:srgbClr val="595959"/>
              </a:solidFill>
              <a:ea typeface="ヒラギノ角ゴ Pro W3" charset="0"/>
            </a:endParaRPr>
          </a:p>
        </p:txBody>
      </p:sp>
    </p:spTree>
    <p:extLst>
      <p:ext uri="{BB962C8B-B14F-4D97-AF65-F5344CB8AC3E}">
        <p14:creationId xmlns:p14="http://schemas.microsoft.com/office/powerpoint/2010/main" val="352061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8417" y="1092150"/>
            <a:ext cx="4191000" cy="4442791"/>
          </a:xfrm>
        </p:spPr>
        <p:txBody>
          <a:bodyPr/>
          <a:lstStyle/>
          <a:p>
            <a:pPr lvl="0"/>
            <a:r>
              <a:rPr lang="hr-HR" dirty="0"/>
              <a:t>Do 2023. godine uplata </a:t>
            </a:r>
            <a:r>
              <a:rPr lang="hr-HR" b="1" dirty="0"/>
              <a:t>10 USD po članu</a:t>
            </a:r>
            <a:r>
              <a:rPr lang="hr-HR" dirty="0"/>
              <a:t> individualno ili klupski, ili preko Distrikta</a:t>
            </a:r>
          </a:p>
          <a:p>
            <a:pPr lvl="0"/>
            <a:endParaRPr lang="hr-HR" dirty="0"/>
          </a:p>
          <a:p>
            <a:pPr lvl="0"/>
            <a:r>
              <a:rPr lang="hr-HR" dirty="0"/>
              <a:t>Svake godine predložiti LCIF-u barem </a:t>
            </a:r>
            <a:r>
              <a:rPr lang="hr-HR" b="1" dirty="0"/>
              <a:t>1 projekt distriktualnog značaja</a:t>
            </a:r>
            <a:r>
              <a:rPr lang="hr-HR" dirty="0"/>
              <a:t> </a:t>
            </a:r>
          </a:p>
          <a:p>
            <a:pPr lvl="0"/>
            <a:endParaRPr lang="hr-HR" dirty="0"/>
          </a:p>
          <a:p>
            <a:pPr lvl="0"/>
            <a:r>
              <a:rPr lang="hr-HR" dirty="0"/>
              <a:t>Svake godine Distrikt uplatom 1000 USD treba </a:t>
            </a:r>
            <a:r>
              <a:rPr lang="hr-HR" b="1" dirty="0"/>
              <a:t>osigurati jednu nagradu </a:t>
            </a:r>
            <a:r>
              <a:rPr lang="hr-HR" b="1" dirty="0" err="1"/>
              <a:t>Melvin</a:t>
            </a:r>
            <a:r>
              <a:rPr lang="hr-HR" b="1" dirty="0"/>
              <a:t> </a:t>
            </a:r>
            <a:r>
              <a:rPr lang="hr-HR" b="1" dirty="0" err="1"/>
              <a:t>Jones</a:t>
            </a:r>
            <a:endParaRPr lang="hr-HR" b="1" dirty="0"/>
          </a:p>
          <a:p>
            <a:pPr lvl="0"/>
            <a:endParaRPr lang="hr-HR" b="1" dirty="0"/>
          </a:p>
          <a:p>
            <a:pPr lvl="0"/>
            <a:r>
              <a:rPr lang="hr-HR" dirty="0"/>
              <a:t>Osigurati godišnje </a:t>
            </a:r>
            <a:r>
              <a:rPr lang="hr-HR" b="1" dirty="0"/>
              <a:t>sufinanciranje</a:t>
            </a:r>
            <a:r>
              <a:rPr lang="hr-HR" dirty="0"/>
              <a:t> barem </a:t>
            </a:r>
            <a:r>
              <a:rPr lang="hr-HR" b="1" dirty="0"/>
              <a:t>5 </a:t>
            </a:r>
            <a:r>
              <a:rPr lang="hr-HR" b="1" dirty="0" err="1"/>
              <a:t>Melvin</a:t>
            </a:r>
            <a:r>
              <a:rPr lang="hr-HR" b="1" dirty="0"/>
              <a:t> </a:t>
            </a:r>
            <a:r>
              <a:rPr lang="hr-HR" b="1" dirty="0" err="1"/>
              <a:t>Jones</a:t>
            </a:r>
            <a:r>
              <a:rPr lang="hr-HR" b="1" dirty="0"/>
              <a:t> </a:t>
            </a:r>
            <a:r>
              <a:rPr lang="hr-HR" dirty="0"/>
              <a:t>nagrade</a:t>
            </a:r>
          </a:p>
          <a:p>
            <a:endParaRPr lang="hr-HR" dirty="0"/>
          </a:p>
        </p:txBody>
      </p:sp>
      <p:sp>
        <p:nvSpPr>
          <p:cNvPr id="4" name="Title 3"/>
          <p:cNvSpPr>
            <a:spLocks noGrp="1"/>
          </p:cNvSpPr>
          <p:nvPr>
            <p:ph type="title"/>
          </p:nvPr>
        </p:nvSpPr>
        <p:spPr/>
        <p:txBody>
          <a:bodyPr/>
          <a:lstStyle/>
          <a:p>
            <a:endParaRPr lang="hr-HR" dirty="0"/>
          </a:p>
        </p:txBody>
      </p:sp>
      <p:sp>
        <p:nvSpPr>
          <p:cNvPr id="5" name="Picture Placeholder 4"/>
          <p:cNvSpPr>
            <a:spLocks noGrp="1"/>
          </p:cNvSpPr>
          <p:nvPr>
            <p:ph type="pic" sz="quarter" idx="10"/>
          </p:nvPr>
        </p:nvSpPr>
        <p:spPr bwMode="auto">
          <a:xfrm rot="14305039">
            <a:off x="4343400" y="923927"/>
            <a:ext cx="3667125" cy="3857625"/>
          </a:xfrm>
          <a:custGeom>
            <a:avLst/>
            <a:gdLst>
              <a:gd name="connsiteX0" fmla="*/ 9625 w 1896177"/>
              <a:gd name="connsiteY0" fmla="*/ 0 h 2194560"/>
              <a:gd name="connsiteX1" fmla="*/ 0 w 1896177"/>
              <a:gd name="connsiteY1" fmla="*/ 2194560 h 2194560"/>
              <a:gd name="connsiteX2" fmla="*/ 1896177 w 1896177"/>
              <a:gd name="connsiteY2" fmla="*/ 1078030 h 2194560"/>
              <a:gd name="connsiteX3" fmla="*/ 9625 w 1896177"/>
              <a:gd name="connsiteY3"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983416 w 1896177"/>
              <a:gd name="connsiteY3" fmla="*/ 315148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79487"/>
              <a:gd name="connsiteX1" fmla="*/ 0 w 1896177"/>
              <a:gd name="connsiteY1" fmla="*/ 2179487 h 2179487"/>
              <a:gd name="connsiteX2" fmla="*/ 1896177 w 1896177"/>
              <a:gd name="connsiteY2" fmla="*/ 1091833 h 2179487"/>
              <a:gd name="connsiteX3" fmla="*/ 1043706 w 1896177"/>
              <a:gd name="connsiteY3" fmla="*/ 279979 h 2179487"/>
              <a:gd name="connsiteX4" fmla="*/ 9625 w 1896177"/>
              <a:gd name="connsiteY4" fmla="*/ 0 h 2179487"/>
              <a:gd name="connsiteX0" fmla="*/ 9625 w 1896177"/>
              <a:gd name="connsiteY0" fmla="*/ 0 h 2164415"/>
              <a:gd name="connsiteX1" fmla="*/ 0 w 1896177"/>
              <a:gd name="connsiteY1" fmla="*/ 2164415 h 2164415"/>
              <a:gd name="connsiteX2" fmla="*/ 1896177 w 1896177"/>
              <a:gd name="connsiteY2" fmla="*/ 1076761 h 2164415"/>
              <a:gd name="connsiteX3" fmla="*/ 1043706 w 1896177"/>
              <a:gd name="connsiteY3" fmla="*/ 264907 h 2164415"/>
              <a:gd name="connsiteX4" fmla="*/ 9625 w 1896177"/>
              <a:gd name="connsiteY4" fmla="*/ 0 h 2164415"/>
              <a:gd name="connsiteX0" fmla="*/ 9625 w 1896177"/>
              <a:gd name="connsiteY0" fmla="*/ 2778 h 2167193"/>
              <a:gd name="connsiteX1" fmla="*/ 0 w 1896177"/>
              <a:gd name="connsiteY1" fmla="*/ 2167193 h 2167193"/>
              <a:gd name="connsiteX2" fmla="*/ 1896177 w 1896177"/>
              <a:gd name="connsiteY2" fmla="*/ 1079539 h 2167193"/>
              <a:gd name="connsiteX3" fmla="*/ 1043706 w 1896177"/>
              <a:gd name="connsiteY3" fmla="*/ 267685 h 2167193"/>
              <a:gd name="connsiteX4" fmla="*/ 9625 w 1896177"/>
              <a:gd name="connsiteY4" fmla="*/ 2778 h 2167193"/>
              <a:gd name="connsiteX0" fmla="*/ 9625 w 1896177"/>
              <a:gd name="connsiteY0" fmla="*/ 4306 h 2168721"/>
              <a:gd name="connsiteX1" fmla="*/ 0 w 1896177"/>
              <a:gd name="connsiteY1" fmla="*/ 2168721 h 2168721"/>
              <a:gd name="connsiteX2" fmla="*/ 1896177 w 1896177"/>
              <a:gd name="connsiteY2" fmla="*/ 1081067 h 2168721"/>
              <a:gd name="connsiteX3" fmla="*/ 1043706 w 1896177"/>
              <a:gd name="connsiteY3" fmla="*/ 269213 h 2168721"/>
              <a:gd name="connsiteX4" fmla="*/ 9625 w 1896177"/>
              <a:gd name="connsiteY4" fmla="*/ 4306 h 2168721"/>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8084"/>
              <a:gd name="connsiteY0" fmla="*/ 2122 h 2166537"/>
              <a:gd name="connsiteX1" fmla="*/ 0 w 1898084"/>
              <a:gd name="connsiteY1" fmla="*/ 2166537 h 2166537"/>
              <a:gd name="connsiteX2" fmla="*/ 1896177 w 1898084"/>
              <a:gd name="connsiteY2" fmla="*/ 1078883 h 2166537"/>
              <a:gd name="connsiteX3" fmla="*/ 1043706 w 1898084"/>
              <a:gd name="connsiteY3" fmla="*/ 267029 h 2166537"/>
              <a:gd name="connsiteX4" fmla="*/ 9625 w 1898084"/>
              <a:gd name="connsiteY4" fmla="*/ 2122 h 21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084" h="2166537">
                <a:moveTo>
                  <a:pt x="9625" y="2122"/>
                </a:moveTo>
                <a:cubicBezTo>
                  <a:pt x="6417" y="733642"/>
                  <a:pt x="3208" y="1435017"/>
                  <a:pt x="0" y="2166537"/>
                </a:cubicBezTo>
                <a:lnTo>
                  <a:pt x="1896177" y="1078883"/>
                </a:lnTo>
                <a:cubicBezTo>
                  <a:pt x="1919959" y="1173778"/>
                  <a:pt x="1726148" y="655989"/>
                  <a:pt x="1043706" y="267029"/>
                </a:cubicBezTo>
                <a:cubicBezTo>
                  <a:pt x="387513" y="-45687"/>
                  <a:pt x="-12446" y="3338"/>
                  <a:pt x="9625" y="2122"/>
                </a:cubicBezTo>
                <a:close/>
              </a:path>
            </a:pathLst>
          </a:custGeom>
          <a:solidFill>
            <a:srgbClr val="F7964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endParaRPr lang="sr-Latn-RS" dirty="0"/>
          </a:p>
        </p:txBody>
      </p:sp>
      <p:sp>
        <p:nvSpPr>
          <p:cNvPr id="3" name="TextBox 2"/>
          <p:cNvSpPr txBox="1"/>
          <p:nvPr/>
        </p:nvSpPr>
        <p:spPr>
          <a:xfrm>
            <a:off x="5039139" y="2713382"/>
            <a:ext cx="2584174" cy="1200329"/>
          </a:xfrm>
          <a:prstGeom prst="rect">
            <a:avLst/>
          </a:prstGeom>
          <a:noFill/>
        </p:spPr>
        <p:txBody>
          <a:bodyPr wrap="square" rtlCol="0">
            <a:spAutoFit/>
          </a:bodyPr>
          <a:lstStyle/>
          <a:p>
            <a:r>
              <a:rPr lang="hr-HR" dirty="0">
                <a:solidFill>
                  <a:schemeClr val="bg1"/>
                </a:solidFill>
              </a:rPr>
              <a:t>LCIF – pojačati </a:t>
            </a:r>
            <a:r>
              <a:rPr lang="hr-HR" dirty="0" err="1">
                <a:solidFill>
                  <a:schemeClr val="bg1"/>
                </a:solidFill>
              </a:rPr>
              <a:t>doniranje</a:t>
            </a:r>
            <a:r>
              <a:rPr lang="hr-HR" dirty="0">
                <a:solidFill>
                  <a:schemeClr val="bg1"/>
                </a:solidFill>
              </a:rPr>
              <a:t> na 10$</a:t>
            </a:r>
          </a:p>
          <a:p>
            <a:r>
              <a:rPr lang="hr-HR" dirty="0">
                <a:solidFill>
                  <a:schemeClr val="bg1"/>
                </a:solidFill>
              </a:rPr>
              <a:t>po članu, kao i</a:t>
            </a:r>
          </a:p>
          <a:p>
            <a:r>
              <a:rPr lang="hr-HR" dirty="0">
                <a:solidFill>
                  <a:schemeClr val="bg1"/>
                </a:solidFill>
              </a:rPr>
              <a:t>korištenje LCIF resursa</a:t>
            </a:r>
          </a:p>
        </p:txBody>
      </p:sp>
      <p:pic>
        <p:nvPicPr>
          <p:cNvPr id="6" name="Picture 3">
            <a:extLst>
              <a:ext uri="{FF2B5EF4-FFF2-40B4-BE49-F238E27FC236}">
                <a16:creationId xmlns:a16="http://schemas.microsoft.com/office/drawing/2014/main" id="{B451FE41-985B-4358-A0AC-473B3924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8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8417" y="1092150"/>
            <a:ext cx="4191000" cy="4442791"/>
          </a:xfrm>
        </p:spPr>
        <p:txBody>
          <a:bodyPr/>
          <a:lstStyle/>
          <a:p>
            <a:pPr lvl="0"/>
            <a:r>
              <a:rPr lang="hr-HR" dirty="0"/>
              <a:t>Do 2023. godine uplata </a:t>
            </a:r>
            <a:r>
              <a:rPr lang="hr-HR" b="1" dirty="0"/>
              <a:t>10 USD po članu</a:t>
            </a:r>
            <a:r>
              <a:rPr lang="hr-HR" dirty="0"/>
              <a:t> individualno ili klupski, ili preko Distrikta</a:t>
            </a:r>
          </a:p>
          <a:p>
            <a:pPr lvl="0"/>
            <a:endParaRPr lang="hr-HR" dirty="0"/>
          </a:p>
          <a:p>
            <a:pPr lvl="0"/>
            <a:r>
              <a:rPr lang="hr-HR" dirty="0"/>
              <a:t>Svake godine predložiti LCIF-u barem </a:t>
            </a:r>
            <a:r>
              <a:rPr lang="hr-HR" b="1" dirty="0"/>
              <a:t>1 projekt distriktualnog značaja</a:t>
            </a:r>
            <a:r>
              <a:rPr lang="hr-HR" dirty="0"/>
              <a:t> </a:t>
            </a:r>
          </a:p>
          <a:p>
            <a:pPr lvl="0"/>
            <a:endParaRPr lang="hr-HR" dirty="0"/>
          </a:p>
          <a:p>
            <a:pPr lvl="0"/>
            <a:r>
              <a:rPr lang="hr-HR" dirty="0"/>
              <a:t>Svake godine Distrikt uplatom 1000 USD treba </a:t>
            </a:r>
            <a:r>
              <a:rPr lang="hr-HR" b="1" dirty="0"/>
              <a:t>osigurati jednu nagradu </a:t>
            </a:r>
            <a:r>
              <a:rPr lang="hr-HR" b="1" dirty="0" err="1"/>
              <a:t>Melvin</a:t>
            </a:r>
            <a:r>
              <a:rPr lang="hr-HR" b="1" dirty="0"/>
              <a:t> </a:t>
            </a:r>
            <a:r>
              <a:rPr lang="hr-HR" b="1" dirty="0" err="1"/>
              <a:t>Jones</a:t>
            </a:r>
            <a:endParaRPr lang="hr-HR" b="1" dirty="0"/>
          </a:p>
          <a:p>
            <a:pPr lvl="0"/>
            <a:endParaRPr lang="hr-HR" b="1" dirty="0"/>
          </a:p>
          <a:p>
            <a:pPr lvl="0"/>
            <a:r>
              <a:rPr lang="hr-HR" dirty="0"/>
              <a:t>Osigurati godišnje </a:t>
            </a:r>
            <a:r>
              <a:rPr lang="hr-HR" b="1" dirty="0"/>
              <a:t>sufinanciranje</a:t>
            </a:r>
            <a:r>
              <a:rPr lang="hr-HR" dirty="0"/>
              <a:t> barem </a:t>
            </a:r>
            <a:r>
              <a:rPr lang="hr-HR" b="1" dirty="0"/>
              <a:t>5 </a:t>
            </a:r>
            <a:r>
              <a:rPr lang="hr-HR" b="1" dirty="0" err="1"/>
              <a:t>Melvin</a:t>
            </a:r>
            <a:r>
              <a:rPr lang="hr-HR" b="1" dirty="0"/>
              <a:t> </a:t>
            </a:r>
            <a:r>
              <a:rPr lang="hr-HR" b="1" dirty="0" err="1"/>
              <a:t>Jones</a:t>
            </a:r>
            <a:r>
              <a:rPr lang="hr-HR" b="1" dirty="0"/>
              <a:t> </a:t>
            </a:r>
            <a:r>
              <a:rPr lang="hr-HR" dirty="0"/>
              <a:t>nagrade</a:t>
            </a:r>
          </a:p>
          <a:p>
            <a:endParaRPr lang="hr-HR" dirty="0"/>
          </a:p>
        </p:txBody>
      </p:sp>
      <p:sp>
        <p:nvSpPr>
          <p:cNvPr id="4" name="Title 3"/>
          <p:cNvSpPr>
            <a:spLocks noGrp="1"/>
          </p:cNvSpPr>
          <p:nvPr>
            <p:ph type="title"/>
          </p:nvPr>
        </p:nvSpPr>
        <p:spPr/>
        <p:txBody>
          <a:bodyPr/>
          <a:lstStyle/>
          <a:p>
            <a:r>
              <a:rPr lang="en-US" dirty="0"/>
              <a:t>LCIF </a:t>
            </a:r>
            <a:r>
              <a:rPr lang="en-US" dirty="0" err="1"/>
              <a:t>pojačati</a:t>
            </a:r>
            <a:r>
              <a:rPr lang="en-US" dirty="0"/>
              <a:t> </a:t>
            </a:r>
            <a:r>
              <a:rPr lang="en-US" dirty="0" err="1"/>
              <a:t>doniranja</a:t>
            </a:r>
            <a:r>
              <a:rPr lang="en-US" dirty="0"/>
              <a:t> </a:t>
            </a:r>
            <a:r>
              <a:rPr lang="en-US" dirty="0" err="1"/>
              <a:t>na</a:t>
            </a:r>
            <a:r>
              <a:rPr lang="en-US" dirty="0"/>
              <a:t> 10$ po </a:t>
            </a:r>
            <a:r>
              <a:rPr lang="en-US" dirty="0" err="1"/>
              <a:t>članu</a:t>
            </a:r>
            <a:endParaRPr lang="hr-HR" dirty="0"/>
          </a:p>
        </p:txBody>
      </p:sp>
      <p:pic>
        <p:nvPicPr>
          <p:cNvPr id="6" name="Picture 3">
            <a:extLst>
              <a:ext uri="{FF2B5EF4-FFF2-40B4-BE49-F238E27FC236}">
                <a16:creationId xmlns:a16="http://schemas.microsoft.com/office/drawing/2014/main" id="{3C4748A3-BFC0-4FDE-A6B3-55B45B87F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7B10393-66AA-463F-8FEE-BEFB980F9808}"/>
              </a:ext>
            </a:extLst>
          </p:cNvPr>
          <p:cNvSpPr txBox="1"/>
          <p:nvPr/>
        </p:nvSpPr>
        <p:spPr>
          <a:xfrm>
            <a:off x="4800600" y="1219200"/>
            <a:ext cx="3962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595959"/>
                </a:solidFill>
                <a:ea typeface="ヒラギノ角ゴ Pro W3" charset="0"/>
              </a:rPr>
              <a:t>Aktivno</a:t>
            </a:r>
            <a:r>
              <a:rPr lang="en-US" dirty="0">
                <a:solidFill>
                  <a:srgbClr val="595959"/>
                </a:solidFill>
                <a:ea typeface="ヒラギノ角ゴ Pro W3" charset="0"/>
              </a:rPr>
              <a:t> se </a:t>
            </a:r>
            <a:r>
              <a:rPr lang="en-US" dirty="0" err="1">
                <a:solidFill>
                  <a:srgbClr val="595959"/>
                </a:solidFill>
                <a:ea typeface="ヒラギノ角ゴ Pro W3" charset="0"/>
              </a:rPr>
              <a:t>uključiti</a:t>
            </a:r>
            <a:r>
              <a:rPr lang="en-US" dirty="0">
                <a:solidFill>
                  <a:srgbClr val="595959"/>
                </a:solidFill>
                <a:ea typeface="ヒラギノ角ゴ Pro W3" charset="0"/>
              </a:rPr>
              <a:t> u Campaign 100</a:t>
            </a:r>
          </a:p>
          <a:p>
            <a:pPr marL="285750" indent="-285750">
              <a:buFont typeface="Arial" panose="020B0604020202020204" pitchFamily="34" charset="0"/>
              <a:buChar char="•"/>
            </a:pPr>
            <a:r>
              <a:rPr lang="en-US" dirty="0" err="1">
                <a:solidFill>
                  <a:srgbClr val="595959"/>
                </a:solidFill>
                <a:ea typeface="ヒラギノ角ゴ Pro W3" charset="0"/>
              </a:rPr>
              <a:t>Nastojati</a:t>
            </a:r>
            <a:r>
              <a:rPr lang="en-US" dirty="0">
                <a:solidFill>
                  <a:srgbClr val="595959"/>
                </a:solidFill>
                <a:ea typeface="ヒラギノ角ゴ Pro W3" charset="0"/>
              </a:rPr>
              <a:t> da SVI </a:t>
            </a:r>
            <a:r>
              <a:rPr lang="en-US" dirty="0" err="1">
                <a:solidFill>
                  <a:srgbClr val="595959"/>
                </a:solidFill>
                <a:ea typeface="ヒラギノ角ゴ Pro W3" charset="0"/>
              </a:rPr>
              <a:t>članovi</a:t>
            </a:r>
            <a:r>
              <a:rPr lang="en-US" dirty="0">
                <a:solidFill>
                  <a:srgbClr val="595959"/>
                </a:solidFill>
                <a:ea typeface="ヒラギノ角ゴ Pro W3" charset="0"/>
              </a:rPr>
              <a:t> </a:t>
            </a:r>
            <a:r>
              <a:rPr lang="en-US" dirty="0" err="1">
                <a:solidFill>
                  <a:srgbClr val="595959"/>
                </a:solidFill>
                <a:ea typeface="ヒラギノ角ゴ Pro W3" charset="0"/>
              </a:rPr>
              <a:t>jednog</a:t>
            </a:r>
            <a:r>
              <a:rPr lang="en-US" dirty="0">
                <a:solidFill>
                  <a:srgbClr val="595959"/>
                </a:solidFill>
                <a:ea typeface="ヒラギノ角ゴ Pro W3" charset="0"/>
              </a:rPr>
              <a:t> </a:t>
            </a:r>
            <a:r>
              <a:rPr lang="en-US" dirty="0" err="1">
                <a:solidFill>
                  <a:srgbClr val="595959"/>
                </a:solidFill>
                <a:ea typeface="ヒラギノ角ゴ Pro W3" charset="0"/>
              </a:rPr>
              <a:t>kluba</a:t>
            </a:r>
            <a:r>
              <a:rPr lang="en-US" dirty="0">
                <a:solidFill>
                  <a:srgbClr val="595959"/>
                </a:solidFill>
                <a:ea typeface="ヒラギノ角ゴ Pro W3" charset="0"/>
              </a:rPr>
              <a:t> </a:t>
            </a:r>
            <a:r>
              <a:rPr lang="en-US" dirty="0" err="1">
                <a:solidFill>
                  <a:srgbClr val="595959"/>
                </a:solidFill>
                <a:ea typeface="ヒラギノ角ゴ Pro W3" charset="0"/>
              </a:rPr>
              <a:t>doniraju</a:t>
            </a:r>
            <a:r>
              <a:rPr lang="en-US" dirty="0">
                <a:solidFill>
                  <a:srgbClr val="595959"/>
                </a:solidFill>
                <a:ea typeface="ヒラギノ角ゴ Pro W3" charset="0"/>
              </a:rPr>
              <a:t> </a:t>
            </a:r>
            <a:r>
              <a:rPr lang="en-US" dirty="0" err="1">
                <a:solidFill>
                  <a:srgbClr val="595959"/>
                </a:solidFill>
                <a:ea typeface="ヒラギノ角ゴ Pro W3" charset="0"/>
              </a:rPr>
              <a:t>prema</a:t>
            </a:r>
            <a:r>
              <a:rPr lang="en-US" dirty="0">
                <a:solidFill>
                  <a:srgbClr val="595959"/>
                </a:solidFill>
                <a:ea typeface="ヒラギノ角ゴ Pro W3" charset="0"/>
              </a:rPr>
              <a:t> </a:t>
            </a:r>
            <a:r>
              <a:rPr lang="en-US" dirty="0" err="1">
                <a:solidFill>
                  <a:srgbClr val="595959"/>
                </a:solidFill>
                <a:ea typeface="ヒラギノ角ゴ Pro W3" charset="0"/>
              </a:rPr>
              <a:t>mogućnosrima</a:t>
            </a:r>
            <a:r>
              <a:rPr lang="en-US" dirty="0">
                <a:solidFill>
                  <a:srgbClr val="595959"/>
                </a:solidFill>
                <a:ea typeface="ヒラギノ角ゴ Pro W3" charset="0"/>
              </a:rPr>
              <a:t> </a:t>
            </a:r>
            <a:r>
              <a:rPr lang="en-US" dirty="0" err="1">
                <a:solidFill>
                  <a:srgbClr val="595959"/>
                </a:solidFill>
                <a:ea typeface="ヒラギノ角ゴ Pro W3" charset="0"/>
              </a:rPr>
              <a:t>uz</a:t>
            </a:r>
            <a:r>
              <a:rPr lang="en-US" dirty="0">
                <a:solidFill>
                  <a:srgbClr val="595959"/>
                </a:solidFill>
                <a:ea typeface="ヒラギノ角ゴ Pro W3" charset="0"/>
              </a:rPr>
              <a:t> </a:t>
            </a:r>
            <a:r>
              <a:rPr lang="en-US" dirty="0" err="1">
                <a:solidFill>
                  <a:srgbClr val="595959"/>
                </a:solidFill>
                <a:ea typeface="ヒラギノ角ゴ Pro W3" charset="0"/>
              </a:rPr>
              <a:t>prosjek</a:t>
            </a:r>
            <a:r>
              <a:rPr lang="en-US" dirty="0">
                <a:solidFill>
                  <a:srgbClr val="595959"/>
                </a:solidFill>
                <a:ea typeface="ヒラギノ角ゴ Pro W3" charset="0"/>
              </a:rPr>
              <a:t> 5$ po </a:t>
            </a:r>
            <a:r>
              <a:rPr lang="en-US" dirty="0" err="1">
                <a:solidFill>
                  <a:srgbClr val="595959"/>
                </a:solidFill>
                <a:ea typeface="ヒラギノ角ゴ Pro W3" charset="0"/>
              </a:rPr>
              <a:t>članu</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Dobiti</a:t>
            </a:r>
            <a:r>
              <a:rPr lang="en-US" dirty="0">
                <a:solidFill>
                  <a:srgbClr val="595959"/>
                </a:solidFill>
                <a:ea typeface="ヒラギノ角ゴ Pro W3" charset="0"/>
              </a:rPr>
              <a:t> </a:t>
            </a:r>
            <a:r>
              <a:rPr lang="en-US" dirty="0" err="1">
                <a:solidFill>
                  <a:srgbClr val="595959"/>
                </a:solidFill>
                <a:ea typeface="ヒラギノ角ゴ Pro W3" charset="0"/>
              </a:rPr>
              <a:t>sredstva</a:t>
            </a:r>
            <a:r>
              <a:rPr lang="en-US" dirty="0">
                <a:solidFill>
                  <a:srgbClr val="595959"/>
                </a:solidFill>
                <a:ea typeface="ヒラギノ角ゴ Pro W3" charset="0"/>
              </a:rPr>
              <a:t> za </a:t>
            </a:r>
            <a:r>
              <a:rPr lang="en-US" dirty="0" err="1">
                <a:solidFill>
                  <a:srgbClr val="595959"/>
                </a:solidFill>
                <a:ea typeface="ヒラギノ角ゴ Pro W3" charset="0"/>
              </a:rPr>
              <a:t>barem</a:t>
            </a:r>
            <a:r>
              <a:rPr lang="en-US" dirty="0">
                <a:solidFill>
                  <a:srgbClr val="595959"/>
                </a:solidFill>
                <a:ea typeface="ヒラギノ角ゴ Pro W3" charset="0"/>
              </a:rPr>
              <a:t> 1 </a:t>
            </a:r>
            <a:r>
              <a:rPr lang="en-US" dirty="0" err="1">
                <a:solidFill>
                  <a:srgbClr val="595959"/>
                </a:solidFill>
                <a:ea typeface="ヒラギノ角ゴ Pro W3" charset="0"/>
              </a:rPr>
              <a:t>projekt</a:t>
            </a:r>
            <a:r>
              <a:rPr lang="en-US" dirty="0">
                <a:solidFill>
                  <a:srgbClr val="595959"/>
                </a:solidFill>
                <a:ea typeface="ヒラギノ角ゴ Pro W3" charset="0"/>
              </a:rPr>
              <a:t> </a:t>
            </a:r>
            <a:r>
              <a:rPr lang="en-US" dirty="0" err="1">
                <a:solidFill>
                  <a:srgbClr val="595959"/>
                </a:solidFill>
                <a:ea typeface="ヒラギノ角ゴ Pro W3" charset="0"/>
              </a:rPr>
              <a:t>iz</a:t>
            </a:r>
            <a:r>
              <a:rPr lang="en-US" dirty="0">
                <a:solidFill>
                  <a:srgbClr val="595959"/>
                </a:solidFill>
                <a:ea typeface="ヒラギノ角ゴ Pro W3" charset="0"/>
              </a:rPr>
              <a:t> </a:t>
            </a:r>
            <a:r>
              <a:rPr lang="en-US" dirty="0" err="1">
                <a:solidFill>
                  <a:srgbClr val="595959"/>
                </a:solidFill>
                <a:ea typeface="ヒラギノ角ゴ Pro W3" charset="0"/>
              </a:rPr>
              <a:t>bilo</a:t>
            </a:r>
            <a:r>
              <a:rPr lang="en-US" dirty="0">
                <a:solidFill>
                  <a:srgbClr val="595959"/>
                </a:solidFill>
                <a:ea typeface="ヒラギノ角ゴ Pro W3" charset="0"/>
              </a:rPr>
              <a:t> </a:t>
            </a:r>
            <a:r>
              <a:rPr lang="en-US" dirty="0" err="1">
                <a:solidFill>
                  <a:srgbClr val="595959"/>
                </a:solidFill>
                <a:ea typeface="ヒラギノ角ゴ Pro W3" charset="0"/>
              </a:rPr>
              <a:t>kojeg</a:t>
            </a:r>
            <a:r>
              <a:rPr lang="en-US" dirty="0">
                <a:solidFill>
                  <a:srgbClr val="595959"/>
                </a:solidFill>
                <a:ea typeface="ヒラギノ角ゴ Pro W3" charset="0"/>
              </a:rPr>
              <a:t> LCIF </a:t>
            </a:r>
            <a:r>
              <a:rPr lang="en-US" dirty="0" err="1">
                <a:solidFill>
                  <a:srgbClr val="595959"/>
                </a:solidFill>
                <a:ea typeface="ヒラギノ角ゴ Pro W3" charset="0"/>
              </a:rPr>
              <a:t>granta</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Svako</a:t>
            </a:r>
            <a:r>
              <a:rPr lang="en-US" dirty="0">
                <a:solidFill>
                  <a:srgbClr val="595959"/>
                </a:solidFill>
                <a:ea typeface="ヒラギノ角ゴ Pro W3" charset="0"/>
              </a:rPr>
              <a:t> </a:t>
            </a:r>
            <a:r>
              <a:rPr lang="en-US" dirty="0" err="1">
                <a:solidFill>
                  <a:srgbClr val="595959"/>
                </a:solidFill>
                <a:ea typeface="ヒラギノ角ゴ Pro W3" charset="0"/>
              </a:rPr>
              <a:t>ulaganje</a:t>
            </a:r>
            <a:r>
              <a:rPr lang="en-US" dirty="0">
                <a:solidFill>
                  <a:srgbClr val="595959"/>
                </a:solidFill>
                <a:ea typeface="ヒラギノ角ゴ Pro W3" charset="0"/>
              </a:rPr>
              <a:t> u Melvin Jones </a:t>
            </a:r>
            <a:r>
              <a:rPr lang="en-US" dirty="0" err="1">
                <a:solidFill>
                  <a:srgbClr val="595959"/>
                </a:solidFill>
                <a:ea typeface="ヒラギノ角ゴ Pro W3" charset="0"/>
              </a:rPr>
              <a:t>spada</a:t>
            </a:r>
            <a:r>
              <a:rPr lang="en-US" dirty="0">
                <a:solidFill>
                  <a:srgbClr val="595959"/>
                </a:solidFill>
                <a:ea typeface="ヒラギノ角ゴ Pro W3" charset="0"/>
              </a:rPr>
              <a:t> u </a:t>
            </a:r>
            <a:r>
              <a:rPr lang="en-US" dirty="0" err="1">
                <a:solidFill>
                  <a:srgbClr val="595959"/>
                </a:solidFill>
                <a:ea typeface="ヒラギノ角ゴ Pro W3" charset="0"/>
              </a:rPr>
              <a:t>humanitarna</a:t>
            </a:r>
            <a:r>
              <a:rPr lang="en-US" dirty="0">
                <a:solidFill>
                  <a:srgbClr val="595959"/>
                </a:solidFill>
                <a:ea typeface="ヒラギノ角ゴ Pro W3" charset="0"/>
              </a:rPr>
              <a:t> </a:t>
            </a:r>
            <a:r>
              <a:rPr lang="en-US" dirty="0" err="1">
                <a:solidFill>
                  <a:srgbClr val="595959"/>
                </a:solidFill>
                <a:ea typeface="ヒラギノ角ゴ Pro W3" charset="0"/>
              </a:rPr>
              <a:t>sredstva</a:t>
            </a:r>
            <a:endParaRPr lang="en-US" dirty="0">
              <a:solidFill>
                <a:srgbClr val="595959"/>
              </a:solidFill>
              <a:ea typeface="ヒラギノ角ゴ Pro W3" charset="0"/>
            </a:endParaRPr>
          </a:p>
          <a:p>
            <a:pPr marL="285750" indent="-285750">
              <a:buFont typeface="Arial" panose="020B0604020202020204" pitchFamily="34" charset="0"/>
              <a:buChar char="•"/>
            </a:pPr>
            <a:r>
              <a:rPr lang="en-US" dirty="0" err="1">
                <a:solidFill>
                  <a:srgbClr val="595959"/>
                </a:solidFill>
                <a:ea typeface="ヒラギノ角ゴ Pro W3" charset="0"/>
              </a:rPr>
              <a:t>Distrikt</a:t>
            </a:r>
            <a:r>
              <a:rPr lang="en-US" dirty="0">
                <a:solidFill>
                  <a:srgbClr val="595959"/>
                </a:solidFill>
                <a:ea typeface="ヒラギノ角ゴ Pro W3" charset="0"/>
              </a:rPr>
              <a:t> </a:t>
            </a:r>
            <a:r>
              <a:rPr lang="en-US" dirty="0" err="1">
                <a:solidFill>
                  <a:srgbClr val="595959"/>
                </a:solidFill>
                <a:ea typeface="ヒラギノ角ゴ Pro W3" charset="0"/>
              </a:rPr>
              <a:t>već</a:t>
            </a:r>
            <a:r>
              <a:rPr lang="en-US" dirty="0">
                <a:solidFill>
                  <a:srgbClr val="595959"/>
                </a:solidFill>
                <a:ea typeface="ヒラギノ角ゴ Pro W3" charset="0"/>
              </a:rPr>
              <a:t> </a:t>
            </a:r>
            <a:r>
              <a:rPr lang="en-US" dirty="0" err="1">
                <a:solidFill>
                  <a:srgbClr val="595959"/>
                </a:solidFill>
                <a:ea typeface="ヒラギノ角ゴ Pro W3" charset="0"/>
              </a:rPr>
              <a:t>sada</a:t>
            </a:r>
            <a:r>
              <a:rPr lang="en-US" dirty="0">
                <a:solidFill>
                  <a:srgbClr val="595959"/>
                </a:solidFill>
                <a:ea typeface="ヒラギノ角ゴ Pro W3" charset="0"/>
              </a:rPr>
              <a:t> </a:t>
            </a:r>
            <a:r>
              <a:rPr lang="en-US" dirty="0" err="1">
                <a:solidFill>
                  <a:srgbClr val="595959"/>
                </a:solidFill>
                <a:ea typeface="ヒラギノ角ゴ Pro W3" charset="0"/>
              </a:rPr>
              <a:t>osigurava</a:t>
            </a:r>
            <a:r>
              <a:rPr lang="en-US" dirty="0">
                <a:solidFill>
                  <a:srgbClr val="595959"/>
                </a:solidFill>
                <a:ea typeface="ヒラギノ角ゴ Pro W3" charset="0"/>
              </a:rPr>
              <a:t> </a:t>
            </a:r>
            <a:r>
              <a:rPr lang="en-US" dirty="0" err="1">
                <a:solidFill>
                  <a:srgbClr val="595959"/>
                </a:solidFill>
                <a:ea typeface="ヒラギノ角ゴ Pro W3" charset="0"/>
              </a:rPr>
              <a:t>sredstva</a:t>
            </a:r>
            <a:r>
              <a:rPr lang="en-US" dirty="0">
                <a:solidFill>
                  <a:srgbClr val="595959"/>
                </a:solidFill>
                <a:ea typeface="ヒラギノ角ゴ Pro W3" charset="0"/>
              </a:rPr>
              <a:t> za 1 </a:t>
            </a:r>
            <a:r>
              <a:rPr lang="en-US" dirty="0" err="1">
                <a:solidFill>
                  <a:srgbClr val="595959"/>
                </a:solidFill>
                <a:ea typeface="ヒラギノ角ゴ Pro W3" charset="0"/>
              </a:rPr>
              <a:t>nagradu</a:t>
            </a:r>
            <a:r>
              <a:rPr lang="en-US" dirty="0">
                <a:solidFill>
                  <a:srgbClr val="595959"/>
                </a:solidFill>
                <a:ea typeface="ヒラギノ角ゴ Pro W3" charset="0"/>
              </a:rPr>
              <a:t> Melvin Jones </a:t>
            </a:r>
            <a:r>
              <a:rPr lang="en-US" dirty="0" err="1">
                <a:solidFill>
                  <a:srgbClr val="595959"/>
                </a:solidFill>
                <a:ea typeface="ヒラギノ角ゴ Pro W3" charset="0"/>
              </a:rPr>
              <a:t>kao</a:t>
            </a:r>
            <a:r>
              <a:rPr lang="en-US" dirty="0">
                <a:solidFill>
                  <a:srgbClr val="595959"/>
                </a:solidFill>
                <a:ea typeface="ヒラギノ角ゴ Pro W3" charset="0"/>
              </a:rPr>
              <a:t> </a:t>
            </a:r>
            <a:r>
              <a:rPr lang="en-US" dirty="0" err="1">
                <a:solidFill>
                  <a:srgbClr val="595959"/>
                </a:solidFill>
                <a:ea typeface="ヒラギノ角ゴ Pro W3" charset="0"/>
              </a:rPr>
              <a:t>i</a:t>
            </a:r>
            <a:r>
              <a:rPr lang="en-US" dirty="0">
                <a:solidFill>
                  <a:srgbClr val="595959"/>
                </a:solidFill>
                <a:ea typeface="ヒラギノ角ゴ Pro W3" charset="0"/>
              </a:rPr>
              <a:t> </a:t>
            </a:r>
            <a:r>
              <a:rPr lang="en-US" dirty="0" err="1">
                <a:solidFill>
                  <a:srgbClr val="595959"/>
                </a:solidFill>
                <a:ea typeface="ヒラギノ角ゴ Pro W3" charset="0"/>
              </a:rPr>
              <a:t>sufinancira</a:t>
            </a:r>
            <a:r>
              <a:rPr lang="en-US" dirty="0">
                <a:solidFill>
                  <a:srgbClr val="595959"/>
                </a:solidFill>
                <a:ea typeface="ヒラギノ角ゴ Pro W3" charset="0"/>
              </a:rPr>
              <a:t> 8 </a:t>
            </a:r>
            <a:r>
              <a:rPr lang="en-US" dirty="0" err="1">
                <a:solidFill>
                  <a:srgbClr val="595959"/>
                </a:solidFill>
                <a:ea typeface="ヒラギノ角ゴ Pro W3" charset="0"/>
              </a:rPr>
              <a:t>klubskih</a:t>
            </a:r>
            <a:r>
              <a:rPr lang="en-US" dirty="0">
                <a:solidFill>
                  <a:srgbClr val="595959"/>
                </a:solidFill>
                <a:ea typeface="ヒラギノ角ゴ Pro W3" charset="0"/>
              </a:rPr>
              <a:t> </a:t>
            </a:r>
            <a:r>
              <a:rPr lang="en-US" dirty="0" err="1">
                <a:solidFill>
                  <a:srgbClr val="595959"/>
                </a:solidFill>
                <a:ea typeface="ヒラギノ角ゴ Pro W3" charset="0"/>
              </a:rPr>
              <a:t>nagrada</a:t>
            </a:r>
            <a:endParaRPr lang="hr-HR" dirty="0" err="1">
              <a:solidFill>
                <a:srgbClr val="595959"/>
              </a:solidFill>
              <a:ea typeface="ヒラギノ角ゴ Pro W3" charset="0"/>
            </a:endParaRPr>
          </a:p>
        </p:txBody>
      </p:sp>
    </p:spTree>
    <p:extLst>
      <p:ext uri="{BB962C8B-B14F-4D97-AF65-F5344CB8AC3E}">
        <p14:creationId xmlns:p14="http://schemas.microsoft.com/office/powerpoint/2010/main" val="16954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105859"/>
            <a:ext cx="4495800" cy="445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2400" y="152400"/>
            <a:ext cx="8382000" cy="457200"/>
          </a:xfrm>
        </p:spPr>
        <p:txBody>
          <a:bodyPr/>
          <a:lstStyle/>
          <a:p>
            <a:r>
              <a:rPr lang="hr-HR" b="1" dirty="0"/>
              <a:t>Četiri Područja Fokusa</a:t>
            </a:r>
            <a:r>
              <a:rPr lang="en-US" b="1" dirty="0"/>
              <a:t> –</a:t>
            </a:r>
            <a:r>
              <a:rPr lang="hr-HR" b="1" dirty="0"/>
              <a:t> „Kotač” Strategije</a:t>
            </a:r>
            <a:endParaRPr lang="en-US" b="1" dirty="0"/>
          </a:p>
        </p:txBody>
      </p:sp>
      <p:sp>
        <p:nvSpPr>
          <p:cNvPr id="2" name="TextBox 1"/>
          <p:cNvSpPr txBox="1"/>
          <p:nvPr/>
        </p:nvSpPr>
        <p:spPr>
          <a:xfrm>
            <a:off x="6553200" y="3733800"/>
            <a:ext cx="2286000" cy="1015663"/>
          </a:xfrm>
          <a:prstGeom prst="rect">
            <a:avLst/>
          </a:prstGeom>
          <a:noFill/>
        </p:spPr>
        <p:txBody>
          <a:bodyPr wrap="square" rtlCol="0">
            <a:spAutoFit/>
          </a:bodyPr>
          <a:lstStyle/>
          <a:p>
            <a:pPr fontAlgn="base">
              <a:spcBef>
                <a:spcPct val="0"/>
              </a:spcBef>
              <a:spcAft>
                <a:spcPct val="0"/>
              </a:spcAft>
            </a:pPr>
            <a:r>
              <a:rPr lang="hr-HR" sz="2000" b="1" dirty="0">
                <a:solidFill>
                  <a:srgbClr val="00338D"/>
                </a:solidFill>
                <a:ea typeface="ヒラギノ角ゴ Pro W3" pitchFamily="125" charset="-128"/>
              </a:rPr>
              <a:t>Pružaju okvire za planove aktivnosti</a:t>
            </a:r>
            <a:endParaRPr lang="en-US" sz="2000" b="1" dirty="0">
              <a:solidFill>
                <a:srgbClr val="00338D"/>
              </a:solidFill>
              <a:ea typeface="ヒラギノ角ゴ Pro W3" pitchFamily="125" charset="-128"/>
            </a:endParaRPr>
          </a:p>
        </p:txBody>
      </p:sp>
      <p:sp>
        <p:nvSpPr>
          <p:cNvPr id="3" name="TextBox 2"/>
          <p:cNvSpPr txBox="1"/>
          <p:nvPr/>
        </p:nvSpPr>
        <p:spPr>
          <a:xfrm>
            <a:off x="228600" y="990600"/>
            <a:ext cx="2514600" cy="1015663"/>
          </a:xfrm>
          <a:prstGeom prst="rect">
            <a:avLst/>
          </a:prstGeom>
          <a:noFill/>
        </p:spPr>
        <p:txBody>
          <a:bodyPr wrap="square" rtlCol="0">
            <a:spAutoFit/>
          </a:bodyPr>
          <a:lstStyle/>
          <a:p>
            <a:pPr fontAlgn="base">
              <a:spcBef>
                <a:spcPct val="0"/>
              </a:spcBef>
              <a:spcAft>
                <a:spcPct val="0"/>
              </a:spcAft>
            </a:pPr>
            <a:r>
              <a:rPr lang="hr-HR" sz="2000" b="1" dirty="0">
                <a:solidFill>
                  <a:srgbClr val="FBC40E"/>
                </a:solidFill>
                <a:ea typeface="ヒラギノ角ゴ Pro W3" pitchFamily="125" charset="-128"/>
              </a:rPr>
              <a:t>Četiri okvira kroz koje vidimo naše strateške ciljeve</a:t>
            </a:r>
            <a:endParaRPr lang="en-US" sz="2000" b="1" dirty="0">
              <a:solidFill>
                <a:srgbClr val="FBC40E"/>
              </a:solidFill>
              <a:ea typeface="ヒラギノ角ゴ Pro W3" pitchFamily="125" charset="-128"/>
            </a:endParaRPr>
          </a:p>
        </p:txBody>
      </p:sp>
      <p:sp>
        <p:nvSpPr>
          <p:cNvPr id="5" name="TekstniOkvir 4"/>
          <p:cNvSpPr txBox="1"/>
          <p:nvPr/>
        </p:nvSpPr>
        <p:spPr>
          <a:xfrm>
            <a:off x="4572000" y="2100843"/>
            <a:ext cx="939681" cy="1023357"/>
          </a:xfrm>
          <a:prstGeom prst="rect">
            <a:avLst/>
          </a:prstGeom>
          <a:solidFill>
            <a:srgbClr val="1B42AF"/>
          </a:solidFill>
        </p:spPr>
        <p:txBody>
          <a:bodyPr wrap="none" rtlCol="0">
            <a:spAutoFit/>
          </a:bodyPr>
          <a:lstStyle/>
          <a:p>
            <a:pPr>
              <a:spcAft>
                <a:spcPts val="100"/>
              </a:spcAft>
            </a:pPr>
            <a:r>
              <a:rPr lang="hr-HR" sz="1450" b="1" dirty="0">
                <a:solidFill>
                  <a:schemeClr val="bg1"/>
                </a:solidFill>
              </a:rPr>
              <a:t>Pojačati</a:t>
            </a:r>
          </a:p>
          <a:p>
            <a:pPr>
              <a:spcAft>
                <a:spcPts val="100"/>
              </a:spcAft>
            </a:pPr>
            <a:r>
              <a:rPr lang="hr-HR" sz="1450" b="1" dirty="0">
                <a:solidFill>
                  <a:schemeClr val="bg1"/>
                </a:solidFill>
              </a:rPr>
              <a:t>Utjecaj</a:t>
            </a:r>
          </a:p>
          <a:p>
            <a:pPr>
              <a:spcAft>
                <a:spcPts val="100"/>
              </a:spcAft>
            </a:pPr>
            <a:r>
              <a:rPr lang="hr-HR" sz="1450" b="1" dirty="0">
                <a:solidFill>
                  <a:schemeClr val="bg1"/>
                </a:solidFill>
              </a:rPr>
              <a:t>i Fokus</a:t>
            </a:r>
          </a:p>
          <a:p>
            <a:pPr>
              <a:spcAft>
                <a:spcPts val="100"/>
              </a:spcAft>
            </a:pPr>
            <a:r>
              <a:rPr lang="hr-HR" sz="1450" b="1" dirty="0">
                <a:solidFill>
                  <a:schemeClr val="bg1"/>
                </a:solidFill>
              </a:rPr>
              <a:t>Služenja</a:t>
            </a:r>
          </a:p>
        </p:txBody>
      </p:sp>
      <p:sp>
        <p:nvSpPr>
          <p:cNvPr id="8" name="TekstniOkvir 7"/>
          <p:cNvSpPr txBox="1"/>
          <p:nvPr/>
        </p:nvSpPr>
        <p:spPr>
          <a:xfrm>
            <a:off x="4561376" y="3733800"/>
            <a:ext cx="1229824" cy="787395"/>
          </a:xfrm>
          <a:prstGeom prst="rect">
            <a:avLst/>
          </a:prstGeom>
          <a:solidFill>
            <a:srgbClr val="1B42AF"/>
          </a:solidFill>
        </p:spPr>
        <p:txBody>
          <a:bodyPr wrap="none" rtlCol="0">
            <a:spAutoFit/>
          </a:bodyPr>
          <a:lstStyle/>
          <a:p>
            <a:pPr>
              <a:spcAft>
                <a:spcPts val="100"/>
              </a:spcAft>
            </a:pPr>
            <a:r>
              <a:rPr lang="hr-HR" sz="1450" b="1" dirty="0">
                <a:solidFill>
                  <a:schemeClr val="bg1"/>
                </a:solidFill>
              </a:rPr>
              <a:t>Percepciju i</a:t>
            </a:r>
          </a:p>
          <a:p>
            <a:pPr>
              <a:spcAft>
                <a:spcPts val="100"/>
              </a:spcAft>
            </a:pPr>
            <a:r>
              <a:rPr lang="hr-HR" sz="1450" b="1" dirty="0">
                <a:solidFill>
                  <a:schemeClr val="bg1"/>
                </a:solidFill>
              </a:rPr>
              <a:t>Povećati</a:t>
            </a:r>
          </a:p>
          <a:p>
            <a:pPr>
              <a:spcAft>
                <a:spcPts val="100"/>
              </a:spcAft>
            </a:pPr>
            <a:r>
              <a:rPr lang="hr-HR" sz="1450" b="1" dirty="0">
                <a:solidFill>
                  <a:schemeClr val="bg1"/>
                </a:solidFill>
              </a:rPr>
              <a:t>Vidljivost</a:t>
            </a:r>
          </a:p>
        </p:txBody>
      </p:sp>
      <p:sp>
        <p:nvSpPr>
          <p:cNvPr id="10" name="TekstniOkvir 9"/>
          <p:cNvSpPr txBox="1"/>
          <p:nvPr/>
        </p:nvSpPr>
        <p:spPr>
          <a:xfrm>
            <a:off x="4572000" y="3505200"/>
            <a:ext cx="1683474" cy="315471"/>
          </a:xfrm>
          <a:prstGeom prst="rect">
            <a:avLst/>
          </a:prstGeom>
          <a:solidFill>
            <a:srgbClr val="1B42AF"/>
          </a:solidFill>
        </p:spPr>
        <p:txBody>
          <a:bodyPr wrap="none" rtlCol="0">
            <a:spAutoFit/>
          </a:bodyPr>
          <a:lstStyle/>
          <a:p>
            <a:pPr>
              <a:spcAft>
                <a:spcPts val="100"/>
              </a:spcAft>
            </a:pPr>
            <a:r>
              <a:rPr lang="hr-HR" sz="1450" b="1" dirty="0">
                <a:solidFill>
                  <a:schemeClr val="bg1"/>
                </a:solidFill>
              </a:rPr>
              <a:t>Promijeniti javnu</a:t>
            </a:r>
          </a:p>
        </p:txBody>
      </p:sp>
      <p:sp>
        <p:nvSpPr>
          <p:cNvPr id="11" name="TekstniOkvir 10"/>
          <p:cNvSpPr txBox="1"/>
          <p:nvPr/>
        </p:nvSpPr>
        <p:spPr>
          <a:xfrm>
            <a:off x="2667000" y="3505200"/>
            <a:ext cx="1593064" cy="315471"/>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Tražiti Izvrsnost</a:t>
            </a:r>
          </a:p>
        </p:txBody>
      </p:sp>
      <p:sp>
        <p:nvSpPr>
          <p:cNvPr id="12" name="TekstniOkvir 11"/>
          <p:cNvSpPr txBox="1"/>
          <p:nvPr/>
        </p:nvSpPr>
        <p:spPr>
          <a:xfrm>
            <a:off x="3048000" y="4256529"/>
            <a:ext cx="1260000" cy="315471"/>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Organizacije</a:t>
            </a:r>
          </a:p>
        </p:txBody>
      </p:sp>
      <p:sp>
        <p:nvSpPr>
          <p:cNvPr id="13" name="TekstniOkvir 12"/>
          <p:cNvSpPr txBox="1"/>
          <p:nvPr/>
        </p:nvSpPr>
        <p:spPr>
          <a:xfrm>
            <a:off x="2895600" y="3763200"/>
            <a:ext cx="1368000" cy="540000"/>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Kluba,</a:t>
            </a:r>
          </a:p>
          <a:p>
            <a:pPr algn="r">
              <a:spcAft>
                <a:spcPts val="100"/>
              </a:spcAft>
            </a:pPr>
            <a:r>
              <a:rPr lang="hr-HR" sz="1450" b="1" dirty="0">
                <a:solidFill>
                  <a:schemeClr val="bg1"/>
                </a:solidFill>
              </a:rPr>
              <a:t>Distrikta i</a:t>
            </a:r>
          </a:p>
        </p:txBody>
      </p:sp>
      <p:sp>
        <p:nvSpPr>
          <p:cNvPr id="14" name="TekstniOkvir 13"/>
          <p:cNvSpPr txBox="1"/>
          <p:nvPr/>
        </p:nvSpPr>
        <p:spPr>
          <a:xfrm>
            <a:off x="3039838" y="2413005"/>
            <a:ext cx="1303562" cy="787395"/>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Članstva i</a:t>
            </a:r>
          </a:p>
          <a:p>
            <a:pPr algn="r">
              <a:spcAft>
                <a:spcPts val="100"/>
              </a:spcAft>
            </a:pPr>
            <a:r>
              <a:rPr lang="hr-HR" sz="1450" b="1" dirty="0">
                <a:solidFill>
                  <a:schemeClr val="bg1"/>
                </a:solidFill>
              </a:rPr>
              <a:t>Obuhvatiti</a:t>
            </a:r>
          </a:p>
          <a:p>
            <a:pPr algn="r">
              <a:spcAft>
                <a:spcPts val="100"/>
              </a:spcAft>
            </a:pPr>
            <a:r>
              <a:rPr lang="hr-HR" sz="1450" b="1" dirty="0">
                <a:solidFill>
                  <a:schemeClr val="bg1"/>
                </a:solidFill>
              </a:rPr>
              <a:t>Nova Tržišta</a:t>
            </a:r>
          </a:p>
        </p:txBody>
      </p:sp>
      <p:sp>
        <p:nvSpPr>
          <p:cNvPr id="15" name="TekstniOkvir 14"/>
          <p:cNvSpPr txBox="1"/>
          <p:nvPr/>
        </p:nvSpPr>
        <p:spPr>
          <a:xfrm>
            <a:off x="3124200" y="1951723"/>
            <a:ext cx="1170000" cy="504000"/>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Poboljšati</a:t>
            </a:r>
          </a:p>
          <a:p>
            <a:pPr algn="r">
              <a:spcAft>
                <a:spcPts val="100"/>
              </a:spcAft>
            </a:pPr>
            <a:r>
              <a:rPr lang="hr-HR" sz="1450" b="1" dirty="0">
                <a:solidFill>
                  <a:schemeClr val="bg1"/>
                </a:solidFill>
              </a:rPr>
              <a:t>Vrijednost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92" y="5565648"/>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7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965" y="606287"/>
            <a:ext cx="4373217" cy="5595730"/>
          </a:xfrm>
        </p:spPr>
        <p:txBody>
          <a:bodyPr/>
          <a:lstStyle/>
          <a:p>
            <a:pPr lvl="0"/>
            <a:r>
              <a:rPr lang="hr-HR" sz="1700" dirty="0"/>
              <a:t>Pomoći LEO Distriktu izgraditi:</a:t>
            </a:r>
          </a:p>
          <a:p>
            <a:pPr lvl="1"/>
            <a:r>
              <a:rPr lang="hr-HR" sz="1700" dirty="0"/>
              <a:t>stabilnu organizaciju s </a:t>
            </a:r>
            <a:r>
              <a:rPr lang="hr-HR" sz="1700" b="1" dirty="0"/>
              <a:t>kontinuiranim zdravim prirastom članova i zrelim vodstvom</a:t>
            </a:r>
          </a:p>
          <a:p>
            <a:pPr lvl="1"/>
            <a:r>
              <a:rPr lang="hr-HR" sz="1700" dirty="0"/>
              <a:t>aktivnu organizaciju koja će </a:t>
            </a:r>
            <a:r>
              <a:rPr lang="hr-HR" sz="1700" b="1" dirty="0"/>
              <a:t>inicirati i provoditi pozitivne promjene </a:t>
            </a:r>
            <a:r>
              <a:rPr lang="hr-HR" sz="1700" dirty="0"/>
              <a:t>u svojoj zajednici</a:t>
            </a:r>
          </a:p>
          <a:p>
            <a:pPr lvl="1"/>
            <a:endParaRPr lang="hr-HR" sz="1700" dirty="0"/>
          </a:p>
          <a:p>
            <a:pPr lvl="0"/>
            <a:r>
              <a:rPr lang="hr-HR" sz="1700" dirty="0"/>
              <a:t>Osnažiti vezu </a:t>
            </a:r>
            <a:r>
              <a:rPr lang="hr-HR" sz="1700" dirty="0" err="1"/>
              <a:t>Lions</a:t>
            </a:r>
            <a:r>
              <a:rPr lang="hr-HR" sz="1700" dirty="0"/>
              <a:t> i LEO klubova:</a:t>
            </a:r>
          </a:p>
          <a:p>
            <a:pPr lvl="1"/>
            <a:r>
              <a:rPr lang="hr-HR" sz="1700" dirty="0"/>
              <a:t>povećanjem zajedničkog humanitarnog doprinosa kroz </a:t>
            </a:r>
            <a:r>
              <a:rPr lang="hr-HR" sz="1700" b="1" dirty="0"/>
              <a:t>suradnju na zajedničkim akcijama</a:t>
            </a:r>
          </a:p>
          <a:p>
            <a:pPr lvl="1"/>
            <a:r>
              <a:rPr lang="hr-HR" sz="1700" dirty="0"/>
              <a:t>stvaranjem platforme  za </a:t>
            </a:r>
            <a:r>
              <a:rPr lang="hr-HR" sz="1700" b="1" dirty="0"/>
              <a:t>jednostavan transfer LEO članova u </a:t>
            </a:r>
            <a:r>
              <a:rPr lang="hr-HR" sz="1700" b="1" dirty="0" err="1"/>
              <a:t>Lions</a:t>
            </a:r>
            <a:r>
              <a:rPr lang="hr-HR" sz="1700" b="1" dirty="0"/>
              <a:t> klubove</a:t>
            </a:r>
            <a:r>
              <a:rPr lang="hr-HR" sz="1700" dirty="0"/>
              <a:t>, te time osnažiti bazu LEO i </a:t>
            </a:r>
            <a:r>
              <a:rPr lang="hr-HR" sz="1700" dirty="0" err="1"/>
              <a:t>Lions</a:t>
            </a:r>
            <a:r>
              <a:rPr lang="hr-HR" sz="1700" dirty="0"/>
              <a:t> klubova </a:t>
            </a:r>
            <a:endParaRPr lang="hr-HR" sz="1700" dirty="0">
              <a:effectLst/>
            </a:endParaRPr>
          </a:p>
        </p:txBody>
      </p:sp>
      <p:sp>
        <p:nvSpPr>
          <p:cNvPr id="4" name="Title 3"/>
          <p:cNvSpPr>
            <a:spLocks noGrp="1"/>
          </p:cNvSpPr>
          <p:nvPr>
            <p:ph type="title"/>
          </p:nvPr>
        </p:nvSpPr>
        <p:spPr/>
        <p:txBody>
          <a:bodyPr/>
          <a:lstStyle/>
          <a:p>
            <a:endParaRPr lang="hr-HR" dirty="0"/>
          </a:p>
        </p:txBody>
      </p:sp>
      <p:sp>
        <p:nvSpPr>
          <p:cNvPr id="5" name="Picture Placeholder 4"/>
          <p:cNvSpPr>
            <a:spLocks noGrp="1"/>
          </p:cNvSpPr>
          <p:nvPr>
            <p:ph type="pic" sz="quarter" idx="10"/>
          </p:nvPr>
        </p:nvSpPr>
        <p:spPr bwMode="auto">
          <a:xfrm rot="17946849">
            <a:off x="5467352" y="819152"/>
            <a:ext cx="3667125" cy="3857625"/>
          </a:xfrm>
          <a:custGeom>
            <a:avLst/>
            <a:gdLst>
              <a:gd name="connsiteX0" fmla="*/ 9625 w 1896177"/>
              <a:gd name="connsiteY0" fmla="*/ 0 h 2194560"/>
              <a:gd name="connsiteX1" fmla="*/ 0 w 1896177"/>
              <a:gd name="connsiteY1" fmla="*/ 2194560 h 2194560"/>
              <a:gd name="connsiteX2" fmla="*/ 1896177 w 1896177"/>
              <a:gd name="connsiteY2" fmla="*/ 1078030 h 2194560"/>
              <a:gd name="connsiteX3" fmla="*/ 9625 w 1896177"/>
              <a:gd name="connsiteY3"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078030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58779 w 1896177"/>
              <a:gd name="connsiteY3" fmla="*/ 25988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983416 w 1896177"/>
              <a:gd name="connsiteY3" fmla="*/ 315148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94560"/>
              <a:gd name="connsiteX1" fmla="*/ 0 w 1896177"/>
              <a:gd name="connsiteY1" fmla="*/ 2194560 h 2194560"/>
              <a:gd name="connsiteX2" fmla="*/ 1896177 w 1896177"/>
              <a:gd name="connsiteY2" fmla="*/ 1106906 h 2194560"/>
              <a:gd name="connsiteX3" fmla="*/ 1043706 w 1896177"/>
              <a:gd name="connsiteY3" fmla="*/ 295052 h 2194560"/>
              <a:gd name="connsiteX4" fmla="*/ 9625 w 1896177"/>
              <a:gd name="connsiteY4" fmla="*/ 0 h 2194560"/>
              <a:gd name="connsiteX0" fmla="*/ 9625 w 1896177"/>
              <a:gd name="connsiteY0" fmla="*/ 0 h 2179487"/>
              <a:gd name="connsiteX1" fmla="*/ 0 w 1896177"/>
              <a:gd name="connsiteY1" fmla="*/ 2179487 h 2179487"/>
              <a:gd name="connsiteX2" fmla="*/ 1896177 w 1896177"/>
              <a:gd name="connsiteY2" fmla="*/ 1091833 h 2179487"/>
              <a:gd name="connsiteX3" fmla="*/ 1043706 w 1896177"/>
              <a:gd name="connsiteY3" fmla="*/ 279979 h 2179487"/>
              <a:gd name="connsiteX4" fmla="*/ 9625 w 1896177"/>
              <a:gd name="connsiteY4" fmla="*/ 0 h 2179487"/>
              <a:gd name="connsiteX0" fmla="*/ 9625 w 1896177"/>
              <a:gd name="connsiteY0" fmla="*/ 0 h 2164415"/>
              <a:gd name="connsiteX1" fmla="*/ 0 w 1896177"/>
              <a:gd name="connsiteY1" fmla="*/ 2164415 h 2164415"/>
              <a:gd name="connsiteX2" fmla="*/ 1896177 w 1896177"/>
              <a:gd name="connsiteY2" fmla="*/ 1076761 h 2164415"/>
              <a:gd name="connsiteX3" fmla="*/ 1043706 w 1896177"/>
              <a:gd name="connsiteY3" fmla="*/ 264907 h 2164415"/>
              <a:gd name="connsiteX4" fmla="*/ 9625 w 1896177"/>
              <a:gd name="connsiteY4" fmla="*/ 0 h 2164415"/>
              <a:gd name="connsiteX0" fmla="*/ 9625 w 1896177"/>
              <a:gd name="connsiteY0" fmla="*/ 2778 h 2167193"/>
              <a:gd name="connsiteX1" fmla="*/ 0 w 1896177"/>
              <a:gd name="connsiteY1" fmla="*/ 2167193 h 2167193"/>
              <a:gd name="connsiteX2" fmla="*/ 1896177 w 1896177"/>
              <a:gd name="connsiteY2" fmla="*/ 1079539 h 2167193"/>
              <a:gd name="connsiteX3" fmla="*/ 1043706 w 1896177"/>
              <a:gd name="connsiteY3" fmla="*/ 267685 h 2167193"/>
              <a:gd name="connsiteX4" fmla="*/ 9625 w 1896177"/>
              <a:gd name="connsiteY4" fmla="*/ 2778 h 2167193"/>
              <a:gd name="connsiteX0" fmla="*/ 9625 w 1896177"/>
              <a:gd name="connsiteY0" fmla="*/ 4306 h 2168721"/>
              <a:gd name="connsiteX1" fmla="*/ 0 w 1896177"/>
              <a:gd name="connsiteY1" fmla="*/ 2168721 h 2168721"/>
              <a:gd name="connsiteX2" fmla="*/ 1896177 w 1896177"/>
              <a:gd name="connsiteY2" fmla="*/ 1081067 h 2168721"/>
              <a:gd name="connsiteX3" fmla="*/ 1043706 w 1896177"/>
              <a:gd name="connsiteY3" fmla="*/ 269213 h 2168721"/>
              <a:gd name="connsiteX4" fmla="*/ 9625 w 1896177"/>
              <a:gd name="connsiteY4" fmla="*/ 4306 h 2168721"/>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6177"/>
              <a:gd name="connsiteY0" fmla="*/ 2122 h 2166537"/>
              <a:gd name="connsiteX1" fmla="*/ 0 w 1896177"/>
              <a:gd name="connsiteY1" fmla="*/ 2166537 h 2166537"/>
              <a:gd name="connsiteX2" fmla="*/ 1896177 w 1896177"/>
              <a:gd name="connsiteY2" fmla="*/ 1078883 h 2166537"/>
              <a:gd name="connsiteX3" fmla="*/ 1043706 w 1896177"/>
              <a:gd name="connsiteY3" fmla="*/ 267029 h 2166537"/>
              <a:gd name="connsiteX4" fmla="*/ 9625 w 1896177"/>
              <a:gd name="connsiteY4" fmla="*/ 2122 h 2166537"/>
              <a:gd name="connsiteX0" fmla="*/ 9625 w 1898084"/>
              <a:gd name="connsiteY0" fmla="*/ 2122 h 2166537"/>
              <a:gd name="connsiteX1" fmla="*/ 0 w 1898084"/>
              <a:gd name="connsiteY1" fmla="*/ 2166537 h 2166537"/>
              <a:gd name="connsiteX2" fmla="*/ 1896177 w 1898084"/>
              <a:gd name="connsiteY2" fmla="*/ 1078883 h 2166537"/>
              <a:gd name="connsiteX3" fmla="*/ 1043706 w 1898084"/>
              <a:gd name="connsiteY3" fmla="*/ 267029 h 2166537"/>
              <a:gd name="connsiteX4" fmla="*/ 9625 w 1898084"/>
              <a:gd name="connsiteY4" fmla="*/ 2122 h 21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084" h="2166537">
                <a:moveTo>
                  <a:pt x="9625" y="2122"/>
                </a:moveTo>
                <a:cubicBezTo>
                  <a:pt x="6417" y="733642"/>
                  <a:pt x="3208" y="1435017"/>
                  <a:pt x="0" y="2166537"/>
                </a:cubicBezTo>
                <a:lnTo>
                  <a:pt x="1896177" y="1078883"/>
                </a:lnTo>
                <a:cubicBezTo>
                  <a:pt x="1919959" y="1173778"/>
                  <a:pt x="1726148" y="655989"/>
                  <a:pt x="1043706" y="267029"/>
                </a:cubicBezTo>
                <a:cubicBezTo>
                  <a:pt x="387513" y="-45687"/>
                  <a:pt x="-12446" y="3338"/>
                  <a:pt x="9625" y="2122"/>
                </a:cubicBezTo>
                <a:close/>
              </a:path>
            </a:pathLst>
          </a:cu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endParaRPr lang="sr-Latn-RS" dirty="0"/>
          </a:p>
        </p:txBody>
      </p:sp>
      <p:sp>
        <p:nvSpPr>
          <p:cNvPr id="3" name="TextBox 2"/>
          <p:cNvSpPr txBox="1"/>
          <p:nvPr/>
        </p:nvSpPr>
        <p:spPr>
          <a:xfrm>
            <a:off x="5625548" y="2673626"/>
            <a:ext cx="2196548" cy="923330"/>
          </a:xfrm>
          <a:prstGeom prst="rect">
            <a:avLst/>
          </a:prstGeom>
          <a:noFill/>
        </p:spPr>
        <p:txBody>
          <a:bodyPr wrap="square" rtlCol="0">
            <a:spAutoFit/>
          </a:bodyPr>
          <a:lstStyle/>
          <a:p>
            <a:r>
              <a:rPr lang="hr-HR" dirty="0">
                <a:solidFill>
                  <a:schemeClr val="bg1"/>
                </a:solidFill>
              </a:rPr>
              <a:t>LEO Distrikt –</a:t>
            </a:r>
          </a:p>
          <a:p>
            <a:r>
              <a:rPr lang="hr-HR" dirty="0">
                <a:solidFill>
                  <a:schemeClr val="bg1"/>
                </a:solidFill>
              </a:rPr>
              <a:t>osnažiti vezu </a:t>
            </a:r>
            <a:r>
              <a:rPr lang="hr-HR" dirty="0" err="1">
                <a:solidFill>
                  <a:schemeClr val="bg1"/>
                </a:solidFill>
              </a:rPr>
              <a:t>Lions</a:t>
            </a:r>
            <a:r>
              <a:rPr lang="hr-HR" dirty="0">
                <a:solidFill>
                  <a:schemeClr val="bg1"/>
                </a:solidFill>
              </a:rPr>
              <a:t> </a:t>
            </a:r>
          </a:p>
          <a:p>
            <a:r>
              <a:rPr lang="hr-HR" dirty="0">
                <a:solidFill>
                  <a:schemeClr val="bg1"/>
                </a:solidFill>
              </a:rPr>
              <a:t>i LEO klubova</a:t>
            </a:r>
          </a:p>
        </p:txBody>
      </p:sp>
      <p:pic>
        <p:nvPicPr>
          <p:cNvPr id="6" name="Picture 3">
            <a:extLst>
              <a:ext uri="{FF2B5EF4-FFF2-40B4-BE49-F238E27FC236}">
                <a16:creationId xmlns:a16="http://schemas.microsoft.com/office/drawing/2014/main" id="{BE896758-01CC-4C53-B1AC-F911A6413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70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965" y="758687"/>
            <a:ext cx="4373217" cy="5184913"/>
          </a:xfrm>
        </p:spPr>
        <p:txBody>
          <a:bodyPr/>
          <a:lstStyle/>
          <a:p>
            <a:pPr lvl="0"/>
            <a:r>
              <a:rPr lang="hr-HR" sz="1700" dirty="0"/>
              <a:t>Pomoći LEO Distriktu izgraditi:</a:t>
            </a:r>
          </a:p>
          <a:p>
            <a:pPr lvl="1"/>
            <a:r>
              <a:rPr lang="hr-HR" sz="1700" dirty="0"/>
              <a:t>stabilnu organizaciju s </a:t>
            </a:r>
            <a:r>
              <a:rPr lang="hr-HR" sz="1700" b="1" dirty="0"/>
              <a:t>kontinuiranim zdravim prirastom članova i zrelim vodstvom</a:t>
            </a:r>
          </a:p>
          <a:p>
            <a:pPr lvl="1"/>
            <a:r>
              <a:rPr lang="hr-HR" sz="1700" dirty="0"/>
              <a:t>aktivnu organizaciju koja će </a:t>
            </a:r>
            <a:r>
              <a:rPr lang="hr-HR" sz="1700" b="1" dirty="0"/>
              <a:t>inicirati i provoditi pozitivne promjene </a:t>
            </a:r>
            <a:r>
              <a:rPr lang="hr-HR" sz="1700" dirty="0"/>
              <a:t>u svojoj zajednici</a:t>
            </a:r>
          </a:p>
          <a:p>
            <a:pPr lvl="1"/>
            <a:endParaRPr lang="hr-HR" sz="1700" dirty="0"/>
          </a:p>
          <a:p>
            <a:pPr lvl="0"/>
            <a:r>
              <a:rPr lang="hr-HR" sz="1700" dirty="0"/>
              <a:t>Osnažiti vezu </a:t>
            </a:r>
            <a:r>
              <a:rPr lang="hr-HR" sz="1700" dirty="0" err="1"/>
              <a:t>Lions</a:t>
            </a:r>
            <a:r>
              <a:rPr lang="hr-HR" sz="1700" dirty="0"/>
              <a:t> i LEO klubova:</a:t>
            </a:r>
          </a:p>
          <a:p>
            <a:pPr lvl="1"/>
            <a:r>
              <a:rPr lang="hr-HR" sz="1700" dirty="0"/>
              <a:t>povećanjem zajedničkog humanitarnog doprinosa kroz </a:t>
            </a:r>
            <a:r>
              <a:rPr lang="hr-HR" sz="1700" b="1" dirty="0"/>
              <a:t>suradnju na zajedničkim akcijama</a:t>
            </a:r>
          </a:p>
          <a:p>
            <a:pPr lvl="1"/>
            <a:r>
              <a:rPr lang="hr-HR" sz="1700" dirty="0"/>
              <a:t>stvaranjem platforme  za </a:t>
            </a:r>
            <a:r>
              <a:rPr lang="hr-HR" sz="1700" b="1" dirty="0"/>
              <a:t>jednostavan transfer LEO članova u </a:t>
            </a:r>
            <a:r>
              <a:rPr lang="hr-HR" sz="1700" b="1" dirty="0" err="1"/>
              <a:t>Lions</a:t>
            </a:r>
            <a:r>
              <a:rPr lang="hr-HR" sz="1700" b="1" dirty="0"/>
              <a:t> klubove</a:t>
            </a:r>
            <a:r>
              <a:rPr lang="hr-HR" sz="1700" dirty="0"/>
              <a:t>, te time osnažiti bazu LEO i </a:t>
            </a:r>
            <a:r>
              <a:rPr lang="hr-HR" sz="1700" dirty="0" err="1"/>
              <a:t>Lions</a:t>
            </a:r>
            <a:r>
              <a:rPr lang="hr-HR" sz="1700" dirty="0"/>
              <a:t> klubova </a:t>
            </a:r>
            <a:endParaRPr lang="hr-HR" sz="1700" dirty="0">
              <a:effectLst/>
            </a:endParaRPr>
          </a:p>
        </p:txBody>
      </p:sp>
      <p:sp>
        <p:nvSpPr>
          <p:cNvPr id="4" name="Title 3"/>
          <p:cNvSpPr>
            <a:spLocks noGrp="1"/>
          </p:cNvSpPr>
          <p:nvPr>
            <p:ph type="title"/>
          </p:nvPr>
        </p:nvSpPr>
        <p:spPr/>
        <p:txBody>
          <a:bodyPr/>
          <a:lstStyle/>
          <a:p>
            <a:r>
              <a:rPr lang="en-US" dirty="0" err="1"/>
              <a:t>Osnažiti</a:t>
            </a:r>
            <a:r>
              <a:rPr lang="en-US" dirty="0"/>
              <a:t> </a:t>
            </a:r>
            <a:r>
              <a:rPr lang="en-US" dirty="0" err="1"/>
              <a:t>vezu</a:t>
            </a:r>
            <a:r>
              <a:rPr lang="en-US" dirty="0"/>
              <a:t> LEO </a:t>
            </a:r>
            <a:r>
              <a:rPr lang="en-US" dirty="0" err="1"/>
              <a:t>i</a:t>
            </a:r>
            <a:r>
              <a:rPr lang="en-US" dirty="0"/>
              <a:t> lions </a:t>
            </a:r>
            <a:r>
              <a:rPr lang="en-US" dirty="0" err="1"/>
              <a:t>klubova</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4AF8ABC-D611-4FDD-809D-23B9C9A40272}"/>
              </a:ext>
            </a:extLst>
          </p:cNvPr>
          <p:cNvSpPr txBox="1"/>
          <p:nvPr/>
        </p:nvSpPr>
        <p:spPr>
          <a:xfrm>
            <a:off x="4800600" y="918403"/>
            <a:ext cx="3810000"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err="1"/>
              <a:t>Podupirati</a:t>
            </a:r>
            <a:r>
              <a:rPr lang="en-US" sz="1700" dirty="0"/>
              <a:t> LEO </a:t>
            </a:r>
            <a:r>
              <a:rPr lang="en-US" sz="1700" dirty="0" err="1"/>
              <a:t>organizaciju</a:t>
            </a:r>
            <a:r>
              <a:rPr lang="en-US" sz="1700" dirty="0"/>
              <a:t> u </a:t>
            </a:r>
            <a:r>
              <a:rPr lang="en-US" sz="1700" dirty="0" err="1"/>
              <a:t>svim</a:t>
            </a:r>
            <a:r>
              <a:rPr lang="en-US" sz="1700" dirty="0"/>
              <a:t> </a:t>
            </a:r>
            <a:r>
              <a:rPr lang="en-US" sz="1700" dirty="0" err="1"/>
              <a:t>njihovim</a:t>
            </a:r>
            <a:r>
              <a:rPr lang="en-US" sz="1700" dirty="0"/>
              <a:t> </a:t>
            </a:r>
            <a:r>
              <a:rPr lang="en-US" sz="1700" dirty="0" err="1"/>
              <a:t>segmentima</a:t>
            </a:r>
            <a:endParaRPr lang="en-US" sz="1700" dirty="0"/>
          </a:p>
          <a:p>
            <a:pPr marL="285750" indent="-285750">
              <a:buFont typeface="Arial" panose="020B0604020202020204" pitchFamily="34" charset="0"/>
              <a:buChar char="•"/>
            </a:pPr>
            <a:r>
              <a:rPr lang="en-US" sz="1700" dirty="0" err="1"/>
              <a:t>Poticati</a:t>
            </a:r>
            <a:r>
              <a:rPr lang="en-US" sz="1700" dirty="0"/>
              <a:t> </a:t>
            </a:r>
            <a:r>
              <a:rPr lang="en-US" sz="1700" dirty="0" err="1"/>
              <a:t>međunarodnu</a:t>
            </a:r>
            <a:r>
              <a:rPr lang="en-US" sz="1700" dirty="0"/>
              <a:t> </a:t>
            </a:r>
            <a:r>
              <a:rPr lang="en-US" sz="1700" dirty="0" err="1"/>
              <a:t>suradnju</a:t>
            </a:r>
            <a:r>
              <a:rPr lang="en-US" sz="1700" dirty="0"/>
              <a:t> LEO </a:t>
            </a:r>
            <a:r>
              <a:rPr lang="en-US" sz="1700" dirty="0" err="1"/>
              <a:t>distrikta</a:t>
            </a:r>
            <a:endParaRPr lang="en-US" sz="1700" dirty="0"/>
          </a:p>
          <a:p>
            <a:pPr marL="285750" indent="-285750">
              <a:buFont typeface="Arial" panose="020B0604020202020204" pitchFamily="34" charset="0"/>
              <a:buChar char="•"/>
            </a:pPr>
            <a:r>
              <a:rPr lang="en-US" sz="1700" dirty="0" err="1"/>
              <a:t>Pomoći</a:t>
            </a:r>
            <a:r>
              <a:rPr lang="en-US" sz="1700" dirty="0"/>
              <a:t> u </a:t>
            </a:r>
            <a:r>
              <a:rPr lang="en-US" sz="1700" dirty="0" err="1"/>
              <a:t>jačanju</a:t>
            </a:r>
            <a:r>
              <a:rPr lang="en-US" sz="1700" dirty="0"/>
              <a:t> </a:t>
            </a:r>
            <a:r>
              <a:rPr lang="en-US" sz="1700" dirty="0" err="1"/>
              <a:t>prepoznatljivosti</a:t>
            </a:r>
            <a:r>
              <a:rPr lang="en-US" sz="1700" dirty="0"/>
              <a:t> </a:t>
            </a:r>
            <a:r>
              <a:rPr lang="en-US" sz="1700" dirty="0" err="1"/>
              <a:t>i</a:t>
            </a:r>
            <a:r>
              <a:rPr lang="en-US" sz="1700" dirty="0"/>
              <a:t> </a:t>
            </a:r>
            <a:r>
              <a:rPr lang="en-US" sz="1700" dirty="0" err="1"/>
              <a:t>vidljivosti</a:t>
            </a:r>
            <a:r>
              <a:rPr lang="en-US" sz="1700" dirty="0"/>
              <a:t> LEO </a:t>
            </a:r>
            <a:r>
              <a:rPr lang="en-US" sz="1700" dirty="0" err="1"/>
              <a:t>distrikta</a:t>
            </a:r>
            <a:r>
              <a:rPr lang="en-US" sz="1700" dirty="0"/>
              <a:t> I </a:t>
            </a:r>
            <a:r>
              <a:rPr lang="en-US" sz="1700" dirty="0" err="1"/>
              <a:t>klubova</a:t>
            </a: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LEO </a:t>
            </a:r>
            <a:r>
              <a:rPr lang="en-US" sz="1700" dirty="0" err="1"/>
              <a:t>Distrikt</a:t>
            </a:r>
            <a:r>
              <a:rPr lang="en-US" sz="1700" dirty="0"/>
              <a:t>, </a:t>
            </a:r>
            <a:r>
              <a:rPr lang="en-US" sz="1700" dirty="0" err="1"/>
              <a:t>klubove</a:t>
            </a:r>
            <a:r>
              <a:rPr lang="en-US" sz="1700" dirty="0"/>
              <a:t> I </a:t>
            </a:r>
            <a:r>
              <a:rPr lang="en-US" sz="1700" dirty="0" err="1"/>
              <a:t>članove</a:t>
            </a:r>
            <a:r>
              <a:rPr lang="en-US" sz="1700" dirty="0"/>
              <a:t> </a:t>
            </a:r>
            <a:r>
              <a:rPr lang="en-US" sz="1700" dirty="0" err="1"/>
              <a:t>tretirati</a:t>
            </a:r>
            <a:r>
              <a:rPr lang="en-US" sz="1700" dirty="0"/>
              <a:t> </a:t>
            </a:r>
            <a:r>
              <a:rPr lang="en-US" sz="1700" dirty="0" err="1"/>
              <a:t>kao</a:t>
            </a:r>
            <a:r>
              <a:rPr lang="en-US" sz="1700" dirty="0"/>
              <a:t> </a:t>
            </a:r>
            <a:r>
              <a:rPr lang="en-US" sz="1700" dirty="0" err="1"/>
              <a:t>partnere</a:t>
            </a:r>
            <a:r>
              <a:rPr lang="en-US" sz="1700" dirty="0"/>
              <a:t> u </a:t>
            </a:r>
            <a:r>
              <a:rPr lang="en-US" sz="1700" dirty="0" err="1"/>
              <a:t>akcijama</a:t>
            </a:r>
            <a:r>
              <a:rPr lang="en-US" sz="1700" dirty="0"/>
              <a:t> </a:t>
            </a:r>
            <a:r>
              <a:rPr lang="en-US" sz="1700" dirty="0" err="1"/>
              <a:t>i</a:t>
            </a:r>
            <a:r>
              <a:rPr lang="en-US" sz="1700" dirty="0"/>
              <a:t> </a:t>
            </a:r>
            <a:r>
              <a:rPr lang="en-US" sz="1700" dirty="0" err="1"/>
              <a:t>radu</a:t>
            </a:r>
            <a:r>
              <a:rPr lang="en-US" sz="1700" dirty="0"/>
              <a:t> Lions </a:t>
            </a:r>
            <a:r>
              <a:rPr lang="en-US" sz="1700" dirty="0" err="1"/>
              <a:t>klubova</a:t>
            </a:r>
            <a:endParaRPr lang="en-US" sz="1700" dirty="0"/>
          </a:p>
          <a:p>
            <a:pPr marL="285750" indent="-285750">
              <a:buFont typeface="Arial" panose="020B0604020202020204" pitchFamily="34" charset="0"/>
              <a:buChar char="•"/>
            </a:pPr>
            <a:r>
              <a:rPr lang="en-US" sz="1700" dirty="0"/>
              <a:t>I </a:t>
            </a:r>
            <a:r>
              <a:rPr lang="en-US" sz="1700" dirty="0" err="1"/>
              <a:t>obratno</a:t>
            </a:r>
            <a:r>
              <a:rPr lang="en-US" sz="1700" dirty="0"/>
              <a:t> – </a:t>
            </a:r>
            <a:r>
              <a:rPr lang="en-US" sz="1700" dirty="0" err="1"/>
              <a:t>biti</a:t>
            </a:r>
            <a:r>
              <a:rPr lang="en-US" sz="1700" dirty="0"/>
              <a:t> partner u </a:t>
            </a:r>
            <a:r>
              <a:rPr lang="en-US" sz="1700" dirty="0" err="1"/>
              <a:t>njihovim</a:t>
            </a:r>
            <a:r>
              <a:rPr lang="en-US" sz="1700" dirty="0"/>
              <a:t> </a:t>
            </a:r>
            <a:r>
              <a:rPr lang="en-US" sz="1700" dirty="0" err="1"/>
              <a:t>akcijama</a:t>
            </a:r>
            <a:endParaRPr lang="en-US" sz="1700" dirty="0"/>
          </a:p>
          <a:p>
            <a:pPr marL="285750" indent="-285750">
              <a:buFont typeface="Arial" panose="020B0604020202020204" pitchFamily="34" charset="0"/>
              <a:buChar char="•"/>
            </a:pPr>
            <a:r>
              <a:rPr lang="en-US" sz="1700" dirty="0" err="1"/>
              <a:t>Pomoći</a:t>
            </a:r>
            <a:r>
              <a:rPr lang="en-US" sz="1700" dirty="0"/>
              <a:t> LEO </a:t>
            </a:r>
            <a:r>
              <a:rPr lang="en-US" sz="1700" dirty="0" err="1"/>
              <a:t>članovima</a:t>
            </a:r>
            <a:r>
              <a:rPr lang="en-US" sz="1700" dirty="0"/>
              <a:t> </a:t>
            </a:r>
            <a:r>
              <a:rPr lang="en-US" sz="1700" dirty="0" err="1"/>
              <a:t>pri</a:t>
            </a:r>
            <a:r>
              <a:rPr lang="en-US" sz="1700" dirty="0"/>
              <a:t> </a:t>
            </a:r>
            <a:r>
              <a:rPr lang="en-US" sz="1700" dirty="0" err="1"/>
              <a:t>prelasku</a:t>
            </a:r>
            <a:r>
              <a:rPr lang="en-US" sz="1700" dirty="0"/>
              <a:t> u Lions </a:t>
            </a:r>
            <a:r>
              <a:rPr lang="en-US" sz="1700" dirty="0" err="1"/>
              <a:t>članove</a:t>
            </a:r>
            <a:r>
              <a:rPr lang="en-US" sz="1700" dirty="0"/>
              <a:t> </a:t>
            </a:r>
            <a:r>
              <a:rPr lang="en-US" sz="1700" dirty="0" err="1"/>
              <a:t>prema</a:t>
            </a:r>
            <a:r>
              <a:rPr lang="en-US" sz="1700" dirty="0"/>
              <a:t> </a:t>
            </a:r>
            <a:r>
              <a:rPr lang="en-US" sz="1700" dirty="0" err="1"/>
              <a:t>želji</a:t>
            </a:r>
            <a:r>
              <a:rPr lang="en-US" sz="1700" dirty="0"/>
              <a:t>.</a:t>
            </a:r>
            <a:endParaRPr lang="hr-HR" sz="1700" dirty="0" err="1"/>
          </a:p>
        </p:txBody>
      </p:sp>
    </p:spTree>
    <p:extLst>
      <p:ext uri="{BB962C8B-B14F-4D97-AF65-F5344CB8AC3E}">
        <p14:creationId xmlns:p14="http://schemas.microsoft.com/office/powerpoint/2010/main" val="237651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965" y="758687"/>
            <a:ext cx="8670235" cy="5184913"/>
          </a:xfrm>
        </p:spPr>
        <p:txBody>
          <a:bodyPr/>
          <a:lstStyle/>
          <a:p>
            <a:pPr lvl="0"/>
            <a:r>
              <a:rPr lang="en-US" sz="2400" dirty="0" err="1">
                <a:effectLst/>
              </a:rPr>
              <a:t>Novih</a:t>
            </a:r>
            <a:r>
              <a:rPr lang="en-US" sz="2400" dirty="0">
                <a:effectLst/>
              </a:rPr>
              <a:t> </a:t>
            </a:r>
            <a:r>
              <a:rPr lang="en-US" sz="2400" dirty="0" err="1">
                <a:effectLst/>
              </a:rPr>
              <a:t>članova</a:t>
            </a:r>
            <a:r>
              <a:rPr lang="en-US" sz="2400" dirty="0">
                <a:effectLst/>
              </a:rPr>
              <a:t>				95</a:t>
            </a:r>
          </a:p>
          <a:p>
            <a:pPr lvl="0"/>
            <a:r>
              <a:rPr lang="en-US" sz="2400" dirty="0"/>
              <a:t>1 </a:t>
            </a:r>
            <a:r>
              <a:rPr lang="en-US" sz="2400" dirty="0" err="1"/>
              <a:t>novi</a:t>
            </a:r>
            <a:r>
              <a:rPr lang="en-US" sz="2400" dirty="0"/>
              <a:t> </a:t>
            </a:r>
            <a:r>
              <a:rPr lang="en-US" sz="2400" dirty="0" err="1"/>
              <a:t>klub</a:t>
            </a:r>
            <a:r>
              <a:rPr lang="en-US" sz="2400" dirty="0"/>
              <a:t>					20</a:t>
            </a:r>
          </a:p>
          <a:p>
            <a:pPr lvl="0"/>
            <a:r>
              <a:rPr lang="en-US" sz="2400" dirty="0" err="1">
                <a:effectLst/>
              </a:rPr>
              <a:t>Brisanih</a:t>
            </a:r>
            <a:r>
              <a:rPr lang="en-US" sz="2400" dirty="0">
                <a:effectLst/>
              </a:rPr>
              <a:t> </a:t>
            </a:r>
            <a:r>
              <a:rPr lang="en-US" sz="2400" dirty="0" err="1">
                <a:effectLst/>
              </a:rPr>
              <a:t>članova</a:t>
            </a:r>
            <a:r>
              <a:rPr lang="en-US" sz="2400" dirty="0">
                <a:effectLst/>
              </a:rPr>
              <a:t>			          -90</a:t>
            </a:r>
          </a:p>
          <a:p>
            <a:pPr lvl="0"/>
            <a:r>
              <a:rPr lang="en-US" sz="2400" b="1" dirty="0" err="1"/>
              <a:t>Čisti</a:t>
            </a:r>
            <a:r>
              <a:rPr lang="en-US" sz="2400" b="1" dirty="0"/>
              <a:t> </a:t>
            </a:r>
            <a:r>
              <a:rPr lang="en-US" sz="2400" b="1" dirty="0" err="1"/>
              <a:t>prirast</a:t>
            </a:r>
            <a:r>
              <a:rPr lang="en-US" sz="2400" dirty="0"/>
              <a:t>				</a:t>
            </a:r>
            <a:r>
              <a:rPr lang="en-US" sz="2400" b="1" dirty="0"/>
              <a:t>25</a:t>
            </a:r>
          </a:p>
          <a:p>
            <a:pPr lvl="0"/>
            <a:endParaRPr lang="en-US" sz="2400" b="1" dirty="0"/>
          </a:p>
          <a:p>
            <a:pPr lvl="0"/>
            <a:r>
              <a:rPr lang="en-US" sz="2400" dirty="0" err="1">
                <a:effectLst/>
              </a:rPr>
              <a:t>Novih</a:t>
            </a:r>
            <a:r>
              <a:rPr lang="en-US" sz="2400" dirty="0">
                <a:effectLst/>
              </a:rPr>
              <a:t> </a:t>
            </a:r>
            <a:r>
              <a:rPr lang="en-US" sz="2400" dirty="0"/>
              <a:t>LEO</a:t>
            </a:r>
            <a:r>
              <a:rPr lang="en-US" sz="2400" dirty="0">
                <a:effectLst/>
              </a:rPr>
              <a:t> </a:t>
            </a:r>
            <a:r>
              <a:rPr lang="en-US" sz="2400" dirty="0" err="1">
                <a:effectLst/>
              </a:rPr>
              <a:t>članova</a:t>
            </a:r>
            <a:r>
              <a:rPr lang="en-US" sz="2400" dirty="0">
                <a:effectLst/>
              </a:rPr>
              <a:t>			20</a:t>
            </a:r>
          </a:p>
          <a:p>
            <a:pPr lvl="0"/>
            <a:r>
              <a:rPr lang="en-US" sz="2400" dirty="0"/>
              <a:t>1 </a:t>
            </a:r>
            <a:r>
              <a:rPr lang="en-US" sz="2400" dirty="0" err="1"/>
              <a:t>novi</a:t>
            </a:r>
            <a:r>
              <a:rPr lang="en-US" sz="2400" dirty="0"/>
              <a:t> LEO </a:t>
            </a:r>
            <a:r>
              <a:rPr lang="en-US" sz="2400" dirty="0" err="1"/>
              <a:t>klub</a:t>
            </a:r>
            <a:r>
              <a:rPr lang="en-US" sz="2400" dirty="0"/>
              <a:t>				20</a:t>
            </a:r>
          </a:p>
          <a:p>
            <a:pPr lvl="0"/>
            <a:r>
              <a:rPr lang="en-US" sz="2400" dirty="0" err="1"/>
              <a:t>Barem</a:t>
            </a:r>
            <a:r>
              <a:rPr lang="en-US" sz="2400" dirty="0"/>
              <a:t> 5 LEO – Lions </a:t>
            </a:r>
            <a:r>
              <a:rPr lang="en-US" sz="2400" dirty="0" err="1"/>
              <a:t>članova</a:t>
            </a:r>
            <a:endParaRPr lang="en-US" sz="2400" dirty="0"/>
          </a:p>
          <a:p>
            <a:pPr lvl="0"/>
            <a:endParaRPr lang="en-US" sz="2400" dirty="0"/>
          </a:p>
          <a:p>
            <a:pPr lvl="0"/>
            <a:r>
              <a:rPr lang="en-US" sz="2400" dirty="0"/>
              <a:t>1 </a:t>
            </a:r>
            <a:r>
              <a:rPr lang="en-US" sz="2400" dirty="0" err="1"/>
              <a:t>klub</a:t>
            </a:r>
            <a:r>
              <a:rPr lang="en-US" sz="2400" dirty="0"/>
              <a:t> </a:t>
            </a:r>
            <a:r>
              <a:rPr lang="en-US" sz="2400" dirty="0" err="1"/>
              <a:t>iz</a:t>
            </a:r>
            <a:r>
              <a:rPr lang="en-US" sz="2400" dirty="0"/>
              <a:t> </a:t>
            </a:r>
            <a:r>
              <a:rPr lang="en-US" sz="2400" dirty="0" err="1"/>
              <a:t>posebne</a:t>
            </a:r>
            <a:r>
              <a:rPr lang="en-US" sz="2400" dirty="0"/>
              <a:t> </a:t>
            </a:r>
            <a:r>
              <a:rPr lang="en-US" sz="2400" dirty="0" err="1"/>
              <a:t>interesne</a:t>
            </a:r>
            <a:r>
              <a:rPr lang="en-US" sz="2400" dirty="0"/>
              <a:t> </a:t>
            </a:r>
            <a:r>
              <a:rPr lang="en-US" sz="2400" dirty="0" err="1"/>
              <a:t>skupine</a:t>
            </a:r>
            <a:endParaRPr lang="en-US" sz="2400" dirty="0"/>
          </a:p>
          <a:p>
            <a:pPr lvl="0"/>
            <a:r>
              <a:rPr lang="en-US" sz="2400" dirty="0" err="1"/>
              <a:t>Redovito</a:t>
            </a:r>
            <a:r>
              <a:rPr lang="en-US" sz="2400" dirty="0"/>
              <a:t> </a:t>
            </a:r>
            <a:r>
              <a:rPr lang="en-US" sz="2400" dirty="0" err="1"/>
              <a:t>popunjavanje</a:t>
            </a:r>
            <a:r>
              <a:rPr lang="en-US" sz="2400" dirty="0"/>
              <a:t> MMR</a:t>
            </a:r>
          </a:p>
          <a:p>
            <a:pPr lvl="0"/>
            <a:endParaRPr lang="en-US" sz="2400" dirty="0">
              <a:effectLst/>
            </a:endParaRPr>
          </a:p>
          <a:p>
            <a:pPr lvl="0"/>
            <a:endParaRPr lang="hr-HR" sz="2400" dirty="0">
              <a:effectLst/>
            </a:endParaRPr>
          </a:p>
        </p:txBody>
      </p:sp>
      <p:sp>
        <p:nvSpPr>
          <p:cNvPr id="4" name="Title 3"/>
          <p:cNvSpPr>
            <a:spLocks noGrp="1"/>
          </p:cNvSpPr>
          <p:nvPr>
            <p:ph type="title"/>
          </p:nvPr>
        </p:nvSpPr>
        <p:spPr/>
        <p:txBody>
          <a:bodyPr/>
          <a:lstStyle/>
          <a:p>
            <a:r>
              <a:rPr lang="en-US" dirty="0" err="1"/>
              <a:t>Članstvo</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9C9388CA-F611-44E3-B8DC-20BCEF92527F}"/>
              </a:ext>
            </a:extLst>
          </p:cNvPr>
          <p:cNvCxnSpPr/>
          <p:nvPr/>
        </p:nvCxnSpPr>
        <p:spPr bwMode="auto">
          <a:xfrm>
            <a:off x="5181600" y="1981200"/>
            <a:ext cx="1066800" cy="0"/>
          </a:xfrm>
          <a:prstGeom prst="line">
            <a:avLst/>
          </a:prstGeom>
          <a:solidFill>
            <a:srgbClr val="FFFFFF"/>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45482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965" y="758687"/>
            <a:ext cx="8670235" cy="5184913"/>
          </a:xfrm>
        </p:spPr>
        <p:txBody>
          <a:bodyPr/>
          <a:lstStyle/>
          <a:p>
            <a:pPr lvl="0"/>
            <a:r>
              <a:rPr lang="en-US" sz="2400" dirty="0" err="1">
                <a:effectLst/>
              </a:rPr>
              <a:t>Organizirati</a:t>
            </a:r>
            <a:r>
              <a:rPr lang="en-US" sz="2400" dirty="0">
                <a:effectLst/>
              </a:rPr>
              <a:t> </a:t>
            </a:r>
            <a:r>
              <a:rPr lang="en-US" sz="2400" dirty="0" err="1">
                <a:effectLst/>
              </a:rPr>
              <a:t>edukacije</a:t>
            </a:r>
            <a:r>
              <a:rPr lang="en-US" sz="2400" dirty="0">
                <a:effectLst/>
              </a:rPr>
              <a:t> za			</a:t>
            </a:r>
          </a:p>
          <a:p>
            <a:pPr lvl="1"/>
            <a:r>
              <a:rPr lang="en-US" sz="2400" dirty="0"/>
              <a:t>ZC/RC					20			</a:t>
            </a:r>
          </a:p>
          <a:p>
            <a:pPr lvl="1"/>
            <a:r>
              <a:rPr lang="en-US" sz="2400" dirty="0">
                <a:effectLst/>
              </a:rPr>
              <a:t>Certified Guiding Lions</a:t>
            </a:r>
            <a:r>
              <a:rPr lang="en-US" sz="2400" dirty="0"/>
              <a:t>		</a:t>
            </a:r>
            <a:r>
              <a:rPr lang="en-US" sz="2400" dirty="0">
                <a:effectLst/>
              </a:rPr>
              <a:t>10</a:t>
            </a:r>
          </a:p>
          <a:p>
            <a:pPr lvl="1"/>
            <a:r>
              <a:rPr lang="en-US" sz="2400" dirty="0"/>
              <a:t>RLLI					25</a:t>
            </a:r>
          </a:p>
          <a:p>
            <a:pPr lvl="1"/>
            <a:r>
              <a:rPr lang="en-US" sz="2400" dirty="0" err="1">
                <a:effectLst/>
              </a:rPr>
              <a:t>Direktore</a:t>
            </a:r>
            <a:r>
              <a:rPr lang="en-US" sz="2400" dirty="0">
                <a:effectLst/>
              </a:rPr>
              <a:t> za </a:t>
            </a:r>
            <a:r>
              <a:rPr lang="en-US" sz="2400" dirty="0" err="1">
                <a:effectLst/>
              </a:rPr>
              <a:t>članstvo</a:t>
            </a:r>
            <a:r>
              <a:rPr lang="en-US" sz="2400" dirty="0">
                <a:effectLst/>
              </a:rPr>
              <a:t>			25</a:t>
            </a:r>
          </a:p>
          <a:p>
            <a:pPr lvl="1"/>
            <a:r>
              <a:rPr lang="en-US" sz="2400" dirty="0"/>
              <a:t>LEO </a:t>
            </a:r>
            <a:r>
              <a:rPr lang="en-US" sz="2400" dirty="0" err="1"/>
              <a:t>klub</a:t>
            </a:r>
            <a:r>
              <a:rPr lang="en-US" sz="2400" dirty="0"/>
              <a:t> </a:t>
            </a:r>
            <a:r>
              <a:rPr lang="en-US" sz="2400" dirty="0" err="1"/>
              <a:t>Advisore</a:t>
            </a:r>
            <a:r>
              <a:rPr lang="en-US" sz="2400" dirty="0"/>
              <a:t>			10</a:t>
            </a:r>
            <a:endParaRPr lang="en-US" sz="2400" dirty="0">
              <a:effectLst/>
            </a:endParaRPr>
          </a:p>
          <a:p>
            <a:pPr lvl="0"/>
            <a:r>
              <a:rPr lang="en-US" sz="2400" dirty="0" err="1"/>
              <a:t>Uputiti</a:t>
            </a:r>
            <a:r>
              <a:rPr lang="en-US" sz="2400" dirty="0"/>
              <a:t> </a:t>
            </a:r>
            <a:r>
              <a:rPr lang="en-US" sz="2400" dirty="0" err="1"/>
              <a:t>na</a:t>
            </a:r>
            <a:r>
              <a:rPr lang="en-US" sz="2400" dirty="0"/>
              <a:t> </a:t>
            </a:r>
            <a:r>
              <a:rPr lang="en-US" sz="2400" dirty="0" err="1"/>
              <a:t>međunarodne</a:t>
            </a:r>
            <a:r>
              <a:rPr lang="en-US" sz="2400" dirty="0"/>
              <a:t> </a:t>
            </a:r>
            <a:r>
              <a:rPr lang="en-US" sz="2400" dirty="0" err="1"/>
              <a:t>edukacije</a:t>
            </a:r>
            <a:endParaRPr lang="en-US" sz="2400" dirty="0"/>
          </a:p>
          <a:p>
            <a:pPr lvl="1"/>
            <a:r>
              <a:rPr lang="en-US" sz="2400" dirty="0"/>
              <a:t>FDI					  2</a:t>
            </a:r>
          </a:p>
          <a:p>
            <a:pPr lvl="1"/>
            <a:r>
              <a:rPr lang="en-US" sz="2400" dirty="0"/>
              <a:t>ALLI					  2</a:t>
            </a:r>
          </a:p>
          <a:p>
            <a:pPr lvl="0"/>
            <a:r>
              <a:rPr lang="en-US" sz="2400" dirty="0" err="1"/>
              <a:t>Organizirati</a:t>
            </a:r>
            <a:r>
              <a:rPr lang="en-US" sz="2400" dirty="0"/>
              <a:t> ELLI			(</a:t>
            </a:r>
            <a:r>
              <a:rPr lang="en-US" sz="2400" dirty="0" err="1"/>
              <a:t>ovisno</a:t>
            </a:r>
            <a:r>
              <a:rPr lang="en-US" sz="2400" dirty="0"/>
              <a:t> o </a:t>
            </a:r>
            <a:r>
              <a:rPr lang="en-US" sz="2400" dirty="0" err="1"/>
              <a:t>sredstvima</a:t>
            </a:r>
            <a:r>
              <a:rPr lang="en-US" sz="2400" dirty="0"/>
              <a:t>)</a:t>
            </a:r>
          </a:p>
          <a:p>
            <a:pPr lvl="0"/>
            <a:endParaRPr lang="en-US" sz="2400" dirty="0">
              <a:effectLst/>
            </a:endParaRPr>
          </a:p>
          <a:p>
            <a:pPr lvl="0"/>
            <a:endParaRPr lang="hr-HR" sz="2400" dirty="0">
              <a:effectLst/>
            </a:endParaRPr>
          </a:p>
        </p:txBody>
      </p:sp>
      <p:sp>
        <p:nvSpPr>
          <p:cNvPr id="4" name="Title 3"/>
          <p:cNvSpPr>
            <a:spLocks noGrp="1"/>
          </p:cNvSpPr>
          <p:nvPr>
            <p:ph type="title"/>
          </p:nvPr>
        </p:nvSpPr>
        <p:spPr/>
        <p:txBody>
          <a:bodyPr/>
          <a:lstStyle/>
          <a:p>
            <a:r>
              <a:rPr lang="en-US" dirty="0"/>
              <a:t>Leadership - </a:t>
            </a:r>
            <a:r>
              <a:rPr lang="en-US" dirty="0" err="1"/>
              <a:t>vođstvo</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70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9550" y="1371600"/>
            <a:ext cx="8670235" cy="3508513"/>
          </a:xfrm>
        </p:spPr>
        <p:txBody>
          <a:bodyPr/>
          <a:lstStyle/>
          <a:p>
            <a:pPr lvl="0"/>
            <a:r>
              <a:rPr lang="en-US" sz="2400" dirty="0" err="1">
                <a:effectLst/>
              </a:rPr>
              <a:t>Služiti</a:t>
            </a:r>
            <a:r>
              <a:rPr lang="en-US" sz="2400" dirty="0">
                <a:effectLst/>
              </a:rPr>
              <a:t> </a:t>
            </a:r>
            <a:r>
              <a:rPr lang="en-US" sz="2400" dirty="0" err="1">
                <a:effectLst/>
              </a:rPr>
              <a:t>barem</a:t>
            </a:r>
            <a:r>
              <a:rPr lang="en-US" sz="2400" dirty="0">
                <a:effectLst/>
              </a:rPr>
              <a:t>			100.000 </a:t>
            </a:r>
            <a:r>
              <a:rPr lang="en-US" sz="2400" dirty="0" err="1">
                <a:effectLst/>
              </a:rPr>
              <a:t>potrebitih</a:t>
            </a:r>
            <a:endParaRPr lang="en-US" sz="2400" dirty="0">
              <a:effectLst/>
            </a:endParaRPr>
          </a:p>
          <a:p>
            <a:pPr lvl="1"/>
            <a:r>
              <a:rPr lang="en-US" sz="2400" dirty="0"/>
              <a:t>Od toga </a:t>
            </a:r>
            <a:r>
              <a:rPr lang="en-US" sz="2400" dirty="0" err="1"/>
              <a:t>mladih</a:t>
            </a:r>
            <a:r>
              <a:rPr lang="en-US" sz="2400" dirty="0"/>
              <a:t> (</a:t>
            </a:r>
            <a:r>
              <a:rPr lang="en-US" sz="2400" dirty="0" err="1"/>
              <a:t>ispod</a:t>
            </a:r>
            <a:r>
              <a:rPr lang="en-US" sz="2400" dirty="0"/>
              <a:t> 18)	       500</a:t>
            </a:r>
            <a:r>
              <a:rPr lang="en-US" sz="2400" dirty="0">
                <a:effectLst/>
              </a:rPr>
              <a:t>		</a:t>
            </a:r>
          </a:p>
          <a:p>
            <a:endParaRPr lang="en-US" sz="2400" dirty="0"/>
          </a:p>
          <a:p>
            <a:r>
              <a:rPr lang="en-US" sz="2400" dirty="0" err="1"/>
              <a:t>Imati</a:t>
            </a:r>
            <a:r>
              <a:rPr lang="en-US" sz="2400" dirty="0"/>
              <a:t> </a:t>
            </a:r>
            <a:r>
              <a:rPr lang="en-US" sz="2400" dirty="0" err="1"/>
              <a:t>barem</a:t>
            </a:r>
            <a:r>
              <a:rPr lang="en-US" sz="2400" dirty="0"/>
              <a:t> 500 </a:t>
            </a:r>
            <a:r>
              <a:rPr lang="en-US" sz="2400" dirty="0" err="1"/>
              <a:t>klubskih</a:t>
            </a:r>
            <a:r>
              <a:rPr lang="en-US" sz="2400" dirty="0"/>
              <a:t> </a:t>
            </a:r>
            <a:r>
              <a:rPr lang="en-US" sz="2400" dirty="0" err="1"/>
              <a:t>aktivnosti</a:t>
            </a:r>
            <a:r>
              <a:rPr lang="en-US" sz="2400" dirty="0"/>
              <a:t> u </a:t>
            </a:r>
            <a:r>
              <a:rPr lang="en-US" sz="2400" dirty="0" err="1"/>
              <a:t>Distriktu</a:t>
            </a:r>
            <a:r>
              <a:rPr lang="en-US" sz="2400" dirty="0"/>
              <a:t>			</a:t>
            </a:r>
          </a:p>
          <a:p>
            <a:pPr lvl="0"/>
            <a:r>
              <a:rPr lang="en-US" sz="2400" dirty="0" err="1">
                <a:effectLst/>
              </a:rPr>
              <a:t>Postići</a:t>
            </a:r>
            <a:r>
              <a:rPr lang="en-US" sz="2400" dirty="0">
                <a:effectLst/>
              </a:rPr>
              <a:t> da </a:t>
            </a:r>
            <a:r>
              <a:rPr lang="en-US" sz="2400" dirty="0" err="1">
                <a:effectLst/>
              </a:rPr>
              <a:t>barem</a:t>
            </a:r>
            <a:r>
              <a:rPr lang="en-US" sz="2400" dirty="0">
                <a:effectLst/>
              </a:rPr>
              <a:t> 85% </a:t>
            </a:r>
            <a:r>
              <a:rPr lang="en-US" sz="2400" dirty="0" err="1">
                <a:effectLst/>
              </a:rPr>
              <a:t>klubova</a:t>
            </a:r>
            <a:r>
              <a:rPr lang="en-US" sz="2400" dirty="0">
                <a:effectLst/>
              </a:rPr>
              <a:t> </a:t>
            </a:r>
            <a:r>
              <a:rPr lang="en-US" sz="2400" dirty="0" err="1">
                <a:effectLst/>
              </a:rPr>
              <a:t>upisuje</a:t>
            </a:r>
            <a:r>
              <a:rPr lang="en-US" sz="2400" dirty="0">
                <a:effectLst/>
              </a:rPr>
              <a:t> Activity Report</a:t>
            </a:r>
          </a:p>
          <a:p>
            <a:pPr lvl="1"/>
            <a:r>
              <a:rPr lang="en-US" sz="2400" dirty="0" err="1"/>
              <a:t>Uz</a:t>
            </a:r>
            <a:r>
              <a:rPr lang="en-US" sz="2400" dirty="0"/>
              <a:t> </a:t>
            </a:r>
            <a:r>
              <a:rPr lang="en-US" sz="2400" dirty="0" err="1"/>
              <a:t>organiziranu</a:t>
            </a:r>
            <a:r>
              <a:rPr lang="en-US" sz="2400" dirty="0"/>
              <a:t> </a:t>
            </a:r>
            <a:r>
              <a:rPr lang="en-US" sz="2400" dirty="0" err="1"/>
              <a:t>edukaciju</a:t>
            </a:r>
            <a:r>
              <a:rPr lang="en-US" sz="2400" dirty="0"/>
              <a:t> </a:t>
            </a:r>
            <a:r>
              <a:rPr lang="en-US" sz="2400" dirty="0" err="1"/>
              <a:t>kako</a:t>
            </a:r>
            <a:r>
              <a:rPr lang="en-US" sz="2400" dirty="0"/>
              <a:t> se to </a:t>
            </a:r>
            <a:r>
              <a:rPr lang="en-US" sz="2400" dirty="0" err="1"/>
              <a:t>radi</a:t>
            </a:r>
            <a:endParaRPr lang="hr-HR" sz="2400" dirty="0">
              <a:effectLst/>
            </a:endParaRPr>
          </a:p>
        </p:txBody>
      </p:sp>
      <p:sp>
        <p:nvSpPr>
          <p:cNvPr id="4" name="Title 3"/>
          <p:cNvSpPr>
            <a:spLocks noGrp="1"/>
          </p:cNvSpPr>
          <p:nvPr>
            <p:ph type="title"/>
          </p:nvPr>
        </p:nvSpPr>
        <p:spPr/>
        <p:txBody>
          <a:bodyPr/>
          <a:lstStyle/>
          <a:p>
            <a:r>
              <a:rPr lang="en-US" dirty="0" err="1"/>
              <a:t>Služenje</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55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7744" y="990600"/>
            <a:ext cx="8670235" cy="4419600"/>
          </a:xfrm>
        </p:spPr>
        <p:txBody>
          <a:bodyPr/>
          <a:lstStyle/>
          <a:p>
            <a:pPr lvl="0"/>
            <a:r>
              <a:rPr lang="en-US" sz="2400" dirty="0" err="1">
                <a:effectLst/>
              </a:rPr>
              <a:t>Podržati</a:t>
            </a:r>
            <a:r>
              <a:rPr lang="en-US" sz="2400" dirty="0">
                <a:effectLst/>
              </a:rPr>
              <a:t> “Campaign 100”</a:t>
            </a:r>
          </a:p>
          <a:p>
            <a:pPr lvl="1"/>
            <a:r>
              <a:rPr lang="en-US" sz="2400" dirty="0" err="1"/>
              <a:t>Barem</a:t>
            </a:r>
            <a:r>
              <a:rPr lang="en-US" sz="2400" dirty="0"/>
              <a:t> 30 </a:t>
            </a:r>
            <a:r>
              <a:rPr lang="en-US" sz="2400" dirty="0" err="1"/>
              <a:t>klubova</a:t>
            </a:r>
            <a:r>
              <a:rPr lang="en-US" sz="2400" dirty="0"/>
              <a:t> </a:t>
            </a:r>
            <a:r>
              <a:rPr lang="en-US" sz="2400" dirty="0" err="1"/>
              <a:t>gdje</a:t>
            </a:r>
            <a:r>
              <a:rPr lang="en-US" sz="2400" dirty="0"/>
              <a:t> je 100% </a:t>
            </a:r>
            <a:r>
              <a:rPr lang="en-US" sz="2400" dirty="0" err="1"/>
              <a:t>članova</a:t>
            </a:r>
            <a:r>
              <a:rPr lang="en-US" sz="2400" dirty="0"/>
              <a:t> </a:t>
            </a:r>
            <a:r>
              <a:rPr lang="en-US" sz="2400" dirty="0" err="1"/>
              <a:t>uplatilo</a:t>
            </a:r>
            <a:r>
              <a:rPr lang="en-US" sz="2400" dirty="0"/>
              <a:t> za LCIF</a:t>
            </a:r>
          </a:p>
          <a:p>
            <a:pPr lvl="1"/>
            <a:r>
              <a:rPr lang="en-US" sz="2400" dirty="0" err="1"/>
              <a:t>Tijekom</a:t>
            </a:r>
            <a:r>
              <a:rPr lang="en-US" sz="2400" dirty="0"/>
              <a:t> </a:t>
            </a:r>
            <a:r>
              <a:rPr lang="en-US" sz="2400" dirty="0" err="1"/>
              <a:t>godine</a:t>
            </a:r>
            <a:r>
              <a:rPr lang="en-US" sz="2400" dirty="0"/>
              <a:t> </a:t>
            </a:r>
            <a:r>
              <a:rPr lang="en-US" sz="2400" dirty="0" err="1"/>
              <a:t>prikupiti</a:t>
            </a:r>
            <a:r>
              <a:rPr lang="en-US" sz="2400" dirty="0"/>
              <a:t> </a:t>
            </a:r>
            <a:r>
              <a:rPr lang="en-US" sz="2400" dirty="0" err="1"/>
              <a:t>barem</a:t>
            </a:r>
            <a:r>
              <a:rPr lang="en-US" sz="2400" dirty="0"/>
              <a:t> 10.000 $ za LCIF</a:t>
            </a:r>
          </a:p>
          <a:p>
            <a:pPr lvl="1"/>
            <a:r>
              <a:rPr lang="en-US" sz="2400" dirty="0" err="1"/>
              <a:t>Dobiti</a:t>
            </a:r>
            <a:r>
              <a:rPr lang="en-US" sz="2400" dirty="0"/>
              <a:t> </a:t>
            </a:r>
            <a:r>
              <a:rPr lang="en-US" sz="2400" dirty="0" err="1"/>
              <a:t>barem</a:t>
            </a:r>
            <a:r>
              <a:rPr lang="en-US" sz="2400" dirty="0"/>
              <a:t> 500 </a:t>
            </a:r>
            <a:r>
              <a:rPr lang="en-US" sz="2400" dirty="0" err="1"/>
              <a:t>osobnih</a:t>
            </a:r>
            <a:r>
              <a:rPr lang="en-US" sz="2400" dirty="0"/>
              <a:t> </a:t>
            </a:r>
            <a:r>
              <a:rPr lang="en-US" sz="2400" dirty="0" err="1"/>
              <a:t>privola</a:t>
            </a:r>
            <a:r>
              <a:rPr lang="en-US" sz="2400" dirty="0"/>
              <a:t> za </a:t>
            </a:r>
            <a:r>
              <a:rPr lang="en-US" sz="2400" dirty="0" err="1"/>
              <a:t>doniranje</a:t>
            </a:r>
            <a:r>
              <a:rPr lang="en-US" sz="2400" dirty="0"/>
              <a:t> LCIF-u</a:t>
            </a:r>
          </a:p>
          <a:p>
            <a:endParaRPr lang="en-US" sz="2400" dirty="0"/>
          </a:p>
          <a:p>
            <a:r>
              <a:rPr lang="en-US" sz="2400" dirty="0" err="1"/>
              <a:t>Postići</a:t>
            </a:r>
            <a:r>
              <a:rPr lang="en-US" sz="2400" dirty="0"/>
              <a:t> da </a:t>
            </a:r>
            <a:r>
              <a:rPr lang="en-US" sz="2400" dirty="0" err="1"/>
              <a:t>barem</a:t>
            </a:r>
            <a:r>
              <a:rPr lang="en-US" sz="2400" dirty="0"/>
              <a:t> 85% </a:t>
            </a:r>
            <a:r>
              <a:rPr lang="en-US" sz="2400" dirty="0" err="1"/>
              <a:t>članova</a:t>
            </a:r>
            <a:r>
              <a:rPr lang="en-US" sz="2400" dirty="0"/>
              <a:t> </a:t>
            </a:r>
            <a:r>
              <a:rPr lang="en-US" sz="2400" dirty="0" err="1"/>
              <a:t>Distrikta</a:t>
            </a:r>
            <a:r>
              <a:rPr lang="en-US" sz="2400" dirty="0"/>
              <a:t> </a:t>
            </a:r>
            <a:r>
              <a:rPr lang="en-US" sz="2400" dirty="0" err="1"/>
              <a:t>shvati</a:t>
            </a:r>
            <a:r>
              <a:rPr lang="en-US" sz="2400" dirty="0"/>
              <a:t> </a:t>
            </a:r>
            <a:r>
              <a:rPr lang="en-US" sz="2400" dirty="0" err="1"/>
              <a:t>značaj</a:t>
            </a:r>
            <a:r>
              <a:rPr lang="en-US" sz="2400" dirty="0"/>
              <a:t> </a:t>
            </a:r>
            <a:r>
              <a:rPr lang="en-US" sz="2400" dirty="0" err="1"/>
              <a:t>doniranja</a:t>
            </a:r>
            <a:r>
              <a:rPr lang="en-US" sz="2400" dirty="0"/>
              <a:t> LCIF-u</a:t>
            </a:r>
          </a:p>
          <a:p>
            <a:endParaRPr lang="en-US" sz="2400" dirty="0"/>
          </a:p>
          <a:p>
            <a:r>
              <a:rPr lang="en-US" sz="2400" dirty="0" err="1"/>
              <a:t>Pripremiti</a:t>
            </a:r>
            <a:r>
              <a:rPr lang="en-US" sz="2400" dirty="0"/>
              <a:t> I </a:t>
            </a:r>
            <a:r>
              <a:rPr lang="en-US" sz="2400" dirty="0" err="1"/>
              <a:t>provesti</a:t>
            </a:r>
            <a:r>
              <a:rPr lang="en-US" sz="2400" dirty="0"/>
              <a:t> procedure za </a:t>
            </a:r>
            <a:r>
              <a:rPr lang="en-US" sz="2400" dirty="0" err="1"/>
              <a:t>berem</a:t>
            </a:r>
            <a:r>
              <a:rPr lang="en-US" sz="2400" dirty="0"/>
              <a:t> 1 project </a:t>
            </a:r>
            <a:r>
              <a:rPr lang="en-US" sz="2400" dirty="0" err="1"/>
              <a:t>prema</a:t>
            </a:r>
            <a:r>
              <a:rPr lang="en-US" sz="2400" dirty="0"/>
              <a:t> LCIF</a:t>
            </a:r>
          </a:p>
          <a:p>
            <a:pPr lvl="1"/>
            <a:endParaRPr lang="en-US" sz="2400" dirty="0">
              <a:effectLst/>
            </a:endParaRPr>
          </a:p>
          <a:p>
            <a:endParaRPr lang="hr-HR" sz="2400" dirty="0">
              <a:effectLst/>
            </a:endParaRPr>
          </a:p>
        </p:txBody>
      </p:sp>
      <p:sp>
        <p:nvSpPr>
          <p:cNvPr id="4" name="Title 3"/>
          <p:cNvSpPr>
            <a:spLocks noGrp="1"/>
          </p:cNvSpPr>
          <p:nvPr>
            <p:ph type="title"/>
          </p:nvPr>
        </p:nvSpPr>
        <p:spPr/>
        <p:txBody>
          <a:bodyPr/>
          <a:lstStyle/>
          <a:p>
            <a:r>
              <a:rPr lang="en-US" dirty="0"/>
              <a:t>LCIF</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25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7744" y="685799"/>
            <a:ext cx="8670235" cy="4882265"/>
          </a:xfrm>
        </p:spPr>
        <p:txBody>
          <a:bodyPr/>
          <a:lstStyle/>
          <a:p>
            <a:pPr lvl="1"/>
            <a:endParaRPr lang="en-US" sz="2400" dirty="0">
              <a:effectLst/>
            </a:endParaRPr>
          </a:p>
          <a:p>
            <a:endParaRPr lang="hr-HR" sz="2400" dirty="0">
              <a:effectLst/>
            </a:endParaRPr>
          </a:p>
        </p:txBody>
      </p:sp>
      <p:sp>
        <p:nvSpPr>
          <p:cNvPr id="4" name="Title 3"/>
          <p:cNvSpPr>
            <a:spLocks noGrp="1"/>
          </p:cNvSpPr>
          <p:nvPr>
            <p:ph type="title"/>
          </p:nvPr>
        </p:nvSpPr>
        <p:spPr/>
        <p:txBody>
          <a:bodyPr/>
          <a:lstStyle/>
          <a:p>
            <a:r>
              <a:rPr lang="en-US" dirty="0" err="1"/>
              <a:t>Uži</a:t>
            </a:r>
            <a:r>
              <a:rPr lang="en-US" dirty="0"/>
              <a:t> </a:t>
            </a:r>
            <a:r>
              <a:rPr lang="en-US" dirty="0" err="1"/>
              <a:t>kabinet</a:t>
            </a:r>
            <a:endParaRPr lang="hr-HR" dirty="0"/>
          </a:p>
        </p:txBody>
      </p:sp>
      <p:pic>
        <p:nvPicPr>
          <p:cNvPr id="5" name="Picture 3">
            <a:extLst>
              <a:ext uri="{FF2B5EF4-FFF2-40B4-BE49-F238E27FC236}">
                <a16:creationId xmlns:a16="http://schemas.microsoft.com/office/drawing/2014/main" id="{B428443D-393C-487E-9A3F-A401475B5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04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ctrTitle"/>
          </p:nvPr>
        </p:nvSpPr>
        <p:spPr>
          <a:xfrm>
            <a:off x="4419600" y="4038600"/>
            <a:ext cx="4419600" cy="1524000"/>
          </a:xfrm>
        </p:spPr>
        <p:txBody>
          <a:bodyPr anchor="t"/>
          <a:lstStyle/>
          <a:p>
            <a:r>
              <a:rPr lang="hr-HR" sz="7200" dirty="0">
                <a:solidFill>
                  <a:schemeClr val="tx2"/>
                </a:solidFill>
                <a:latin typeface="Arial" charset="0"/>
                <a:cs typeface="Arial" charset="0"/>
              </a:rPr>
              <a:t>Pitanja i Odgovori</a:t>
            </a:r>
            <a:endParaRPr lang="en-US" sz="7200" dirty="0">
              <a:solidFill>
                <a:schemeClr val="tx2"/>
              </a:solidFill>
              <a:latin typeface="Arial" charset="0"/>
              <a:cs typeface="Arial" charset="0"/>
            </a:endParaRPr>
          </a:p>
        </p:txBody>
      </p:sp>
    </p:spTree>
    <p:extLst>
      <p:ext uri="{BB962C8B-B14F-4D97-AF65-F5344CB8AC3E}">
        <p14:creationId xmlns:p14="http://schemas.microsoft.com/office/powerpoint/2010/main" val="13855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534400" cy="860425"/>
          </a:xfrm>
        </p:spPr>
        <p:txBody>
          <a:bodyPr/>
          <a:lstStyle/>
          <a:p>
            <a:r>
              <a:rPr lang="hr-HR" sz="8800" dirty="0">
                <a:latin typeface="Arial"/>
                <a:cs typeface="Arial"/>
              </a:rPr>
              <a:t>Hvala</a:t>
            </a:r>
            <a:endParaRPr lang="en-US" sz="8800" dirty="0">
              <a:latin typeface="Arial"/>
              <a:cs typeface="Arial"/>
            </a:endParaRPr>
          </a:p>
        </p:txBody>
      </p:sp>
      <p:sp>
        <p:nvSpPr>
          <p:cNvPr id="3" name="Content Placeholder 2"/>
          <p:cNvSpPr>
            <a:spLocks noGrp="1"/>
          </p:cNvSpPr>
          <p:nvPr>
            <p:ph type="subTitle" idx="1"/>
          </p:nvPr>
        </p:nvSpPr>
        <p:spPr>
          <a:xfrm>
            <a:off x="152400" y="3352800"/>
            <a:ext cx="8991600" cy="990600"/>
          </a:xfrm>
        </p:spPr>
        <p:txBody>
          <a:bodyPr/>
          <a:lstStyle/>
          <a:p>
            <a:pPr marL="0" indent="0" algn="ctr">
              <a:buNone/>
            </a:pPr>
            <a:r>
              <a:rPr lang="hr-HR" sz="4400" b="1" dirty="0"/>
              <a:t>Pomozite</a:t>
            </a:r>
            <a:r>
              <a:rPr lang="en-US" sz="4400" b="1" dirty="0"/>
              <a:t> LCI</a:t>
            </a:r>
            <a:r>
              <a:rPr lang="hr-HR" sz="4400" b="1" dirty="0"/>
              <a:t>-u</a:t>
            </a:r>
            <a:r>
              <a:rPr lang="en-US" sz="4400" b="1" dirty="0"/>
              <a:t> </a:t>
            </a:r>
            <a:r>
              <a:rPr lang="hr-HR" sz="4400" b="1" dirty="0"/>
              <a:t>i </a:t>
            </a:r>
            <a:r>
              <a:rPr lang="hr-HR" sz="4400" b="1"/>
              <a:t>našem Distriktu krenuti </a:t>
            </a:r>
            <a:r>
              <a:rPr lang="hr-HR" sz="4400" b="1" dirty="0"/>
              <a:t>naprijed</a:t>
            </a:r>
            <a:endParaRPr lang="en-US" sz="4400" b="1" dirty="0"/>
          </a:p>
          <a:p>
            <a:pPr marL="0" indent="0">
              <a:buNone/>
            </a:pPr>
            <a:endParaRPr lang="en-US" sz="4400" b="1" dirty="0"/>
          </a:p>
          <a:p>
            <a:pPr marL="0" indent="0">
              <a:buNone/>
            </a:pPr>
            <a:endParaRPr lang="en-US" b="1" dirty="0"/>
          </a:p>
        </p:txBody>
      </p:sp>
    </p:spTree>
    <p:extLst>
      <p:ext uri="{BB962C8B-B14F-4D97-AF65-F5344CB8AC3E}">
        <p14:creationId xmlns:p14="http://schemas.microsoft.com/office/powerpoint/2010/main" val="18561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153400" cy="457200"/>
          </a:xfrm>
        </p:spPr>
        <p:txBody>
          <a:bodyPr/>
          <a:lstStyle/>
          <a:p>
            <a:r>
              <a:rPr lang="hr-HR" b="1" dirty="0"/>
              <a:t>Strateški Ciljevi</a:t>
            </a:r>
            <a:r>
              <a:rPr lang="en-US" b="1" dirty="0"/>
              <a:t> </a:t>
            </a:r>
            <a:r>
              <a:rPr lang="hr-HR" b="1" dirty="0"/>
              <a:t>LCI za </a:t>
            </a:r>
            <a:r>
              <a:rPr lang="en-US" b="1" dirty="0"/>
              <a:t>2016</a:t>
            </a:r>
            <a:r>
              <a:rPr lang="hr-HR" b="1" dirty="0"/>
              <a:t>.</a:t>
            </a:r>
            <a:r>
              <a:rPr lang="en-US" b="1" dirty="0"/>
              <a:t>-2020</a:t>
            </a:r>
            <a:r>
              <a:rPr lang="hr-HR" dirty="0"/>
              <a:t>.</a:t>
            </a:r>
            <a:endParaRPr lang="en-US" dirty="0"/>
          </a:p>
        </p:txBody>
      </p:sp>
      <p:sp>
        <p:nvSpPr>
          <p:cNvPr id="7" name="Content Placeholder 6"/>
          <p:cNvSpPr>
            <a:spLocks noGrp="1"/>
          </p:cNvSpPr>
          <p:nvPr>
            <p:ph idx="1"/>
          </p:nvPr>
        </p:nvSpPr>
        <p:spPr>
          <a:xfrm>
            <a:off x="304800" y="1066800"/>
            <a:ext cx="8534400" cy="4572000"/>
          </a:xfrm>
        </p:spPr>
        <p:txBody>
          <a:bodyPr/>
          <a:lstStyle/>
          <a:p>
            <a:pPr marL="0" indent="0">
              <a:buNone/>
            </a:pPr>
            <a:r>
              <a:rPr lang="hr-HR" b="1" dirty="0">
                <a:solidFill>
                  <a:srgbClr val="FBC40E"/>
                </a:solidFill>
              </a:rPr>
              <a:t>Primarni Cilj</a:t>
            </a:r>
            <a:r>
              <a:rPr lang="en-US" b="1" dirty="0">
                <a:solidFill>
                  <a:srgbClr val="FBC40E"/>
                </a:solidFill>
              </a:rPr>
              <a:t>:</a:t>
            </a:r>
            <a:endParaRPr lang="en-US" dirty="0">
              <a:solidFill>
                <a:srgbClr val="FBC40E"/>
              </a:solidFill>
            </a:endParaRPr>
          </a:p>
          <a:p>
            <a:r>
              <a:rPr lang="hr-HR" dirty="0">
                <a:solidFill>
                  <a:schemeClr val="tx1">
                    <a:lumMod val="50000"/>
                    <a:lumOff val="50000"/>
                  </a:schemeClr>
                </a:solidFill>
              </a:rPr>
              <a:t>Kako bi odgovorili na rastuće potrebe u cijelom svijetu</a:t>
            </a:r>
            <a:r>
              <a:rPr lang="en-US" dirty="0">
                <a:solidFill>
                  <a:schemeClr val="tx1">
                    <a:lumMod val="50000"/>
                    <a:lumOff val="50000"/>
                  </a:schemeClr>
                </a:solidFill>
              </a:rPr>
              <a:t>, </a:t>
            </a:r>
            <a:r>
              <a:rPr lang="hr-HR" dirty="0">
                <a:solidFill>
                  <a:schemeClr val="tx1">
                    <a:lumMod val="50000"/>
                    <a:lumOff val="50000"/>
                  </a:schemeClr>
                </a:solidFill>
              </a:rPr>
              <a:t>naš primarni cilj je poboljšati živote najmanje</a:t>
            </a:r>
            <a:r>
              <a:rPr lang="en-US" dirty="0">
                <a:solidFill>
                  <a:schemeClr val="tx1">
                    <a:lumMod val="50000"/>
                    <a:lumOff val="50000"/>
                  </a:schemeClr>
                </a:solidFill>
              </a:rPr>
              <a:t> </a:t>
            </a:r>
            <a:r>
              <a:rPr lang="en-US" b="1" u="sng" dirty="0">
                <a:solidFill>
                  <a:schemeClr val="tx1">
                    <a:lumMod val="50000"/>
                    <a:lumOff val="50000"/>
                  </a:schemeClr>
                </a:solidFill>
              </a:rPr>
              <a:t>200 </a:t>
            </a:r>
            <a:r>
              <a:rPr lang="hr-HR" b="1" u="sng" dirty="0">
                <a:solidFill>
                  <a:schemeClr val="tx1">
                    <a:lumMod val="50000"/>
                    <a:lumOff val="50000"/>
                  </a:schemeClr>
                </a:solidFill>
              </a:rPr>
              <a:t>milijuna</a:t>
            </a:r>
            <a:r>
              <a:rPr lang="en-US" dirty="0">
                <a:solidFill>
                  <a:schemeClr val="tx1">
                    <a:lumMod val="50000"/>
                    <a:lumOff val="50000"/>
                  </a:schemeClr>
                </a:solidFill>
              </a:rPr>
              <a:t> </a:t>
            </a:r>
            <a:r>
              <a:rPr lang="hr-HR" dirty="0">
                <a:solidFill>
                  <a:schemeClr val="tx1">
                    <a:lumMod val="50000"/>
                    <a:lumOff val="50000"/>
                  </a:schemeClr>
                </a:solidFill>
              </a:rPr>
              <a:t>ljudi godišnje</a:t>
            </a:r>
            <a:r>
              <a:rPr lang="en-US" dirty="0">
                <a:solidFill>
                  <a:schemeClr val="tx1">
                    <a:lumMod val="50000"/>
                    <a:lumOff val="50000"/>
                  </a:schemeClr>
                </a:solidFill>
              </a:rPr>
              <a:t> (</a:t>
            </a:r>
            <a:r>
              <a:rPr lang="hr-HR" dirty="0">
                <a:solidFill>
                  <a:schemeClr val="tx1">
                    <a:lumMod val="50000"/>
                    <a:lumOff val="50000"/>
                  </a:schemeClr>
                </a:solidFill>
              </a:rPr>
              <a:t>do</a:t>
            </a:r>
            <a:r>
              <a:rPr lang="en-US" dirty="0">
                <a:solidFill>
                  <a:schemeClr val="tx1">
                    <a:lumMod val="50000"/>
                    <a:lumOff val="50000"/>
                  </a:schemeClr>
                </a:solidFill>
              </a:rPr>
              <a:t> </a:t>
            </a:r>
            <a:r>
              <a:rPr lang="hr-HR" dirty="0">
                <a:solidFill>
                  <a:schemeClr val="tx1">
                    <a:lumMod val="50000"/>
                    <a:lumOff val="50000"/>
                  </a:schemeClr>
                </a:solidFill>
              </a:rPr>
              <a:t>20</a:t>
            </a:r>
            <a:r>
              <a:rPr lang="en-US" dirty="0">
                <a:solidFill>
                  <a:schemeClr val="tx1">
                    <a:lumMod val="50000"/>
                    <a:lumOff val="50000"/>
                  </a:schemeClr>
                </a:solidFill>
              </a:rPr>
              <a:t>20</a:t>
            </a:r>
            <a:r>
              <a:rPr lang="hr-HR" dirty="0">
                <a:solidFill>
                  <a:schemeClr val="tx1">
                    <a:lumMod val="50000"/>
                    <a:lumOff val="50000"/>
                  </a:schemeClr>
                </a:solidFill>
              </a:rPr>
              <a:t>.</a:t>
            </a:r>
            <a:r>
              <a:rPr lang="en-US" dirty="0">
                <a:solidFill>
                  <a:schemeClr val="tx1">
                    <a:lumMod val="50000"/>
                    <a:lumOff val="50000"/>
                  </a:schemeClr>
                </a:solidFill>
              </a:rPr>
              <a:t>-21</a:t>
            </a:r>
            <a:r>
              <a:rPr lang="hr-HR" dirty="0">
                <a:solidFill>
                  <a:schemeClr val="tx1">
                    <a:lumMod val="50000"/>
                    <a:lumOff val="50000"/>
                  </a:schemeClr>
                </a:solidFill>
              </a:rPr>
              <a:t>.</a:t>
            </a:r>
            <a:r>
              <a:rPr lang="en-US" dirty="0">
                <a:solidFill>
                  <a:schemeClr val="tx1">
                    <a:lumMod val="50000"/>
                    <a:lumOff val="50000"/>
                  </a:schemeClr>
                </a:solidFill>
              </a:rPr>
              <a:t>) </a:t>
            </a:r>
            <a:r>
              <a:rPr lang="hr-HR" dirty="0">
                <a:solidFill>
                  <a:schemeClr val="tx1">
                    <a:lumMod val="50000"/>
                    <a:lumOff val="50000"/>
                  </a:schemeClr>
                </a:solidFill>
              </a:rPr>
              <a:t>putem humanitarnog rada</a:t>
            </a:r>
            <a:r>
              <a:rPr lang="en-US" dirty="0">
                <a:solidFill>
                  <a:schemeClr val="tx1">
                    <a:lumMod val="50000"/>
                    <a:lumOff val="50000"/>
                  </a:schemeClr>
                </a:solidFill>
              </a:rPr>
              <a:t> – </a:t>
            </a:r>
            <a:r>
              <a:rPr lang="hr-HR" dirty="0">
                <a:solidFill>
                  <a:schemeClr val="tx1">
                    <a:lumMod val="50000"/>
                    <a:lumOff val="50000"/>
                  </a:schemeClr>
                </a:solidFill>
              </a:rPr>
              <a:t>to znači </a:t>
            </a:r>
            <a:r>
              <a:rPr lang="hr-HR" b="1" dirty="0">
                <a:solidFill>
                  <a:schemeClr val="tx1">
                    <a:lumMod val="50000"/>
                    <a:lumOff val="50000"/>
                  </a:schemeClr>
                </a:solidFill>
              </a:rPr>
              <a:t>utrostručiti naš utjecaj</a:t>
            </a:r>
            <a:r>
              <a:rPr lang="en-US" dirty="0">
                <a:solidFill>
                  <a:schemeClr val="tx1">
                    <a:lumMod val="50000"/>
                    <a:lumOff val="50000"/>
                  </a:schemeClr>
                </a:solidFill>
              </a:rPr>
              <a:t>.   </a:t>
            </a:r>
          </a:p>
          <a:p>
            <a:pPr marL="0" indent="0">
              <a:buNone/>
            </a:pPr>
            <a:endParaRPr lang="en-US" dirty="0">
              <a:solidFill>
                <a:schemeClr val="tx1">
                  <a:lumMod val="50000"/>
                  <a:lumOff val="50000"/>
                </a:schemeClr>
              </a:solidFill>
            </a:endParaRPr>
          </a:p>
          <a:p>
            <a:pPr marL="0" indent="0">
              <a:buNone/>
            </a:pPr>
            <a:r>
              <a:rPr lang="hr-HR" b="1">
                <a:solidFill>
                  <a:srgbClr val="FBC40E"/>
                </a:solidFill>
              </a:rPr>
              <a:t>Pomoćni Ciljevi</a:t>
            </a:r>
            <a:r>
              <a:rPr lang="en-US" b="1">
                <a:solidFill>
                  <a:srgbClr val="FBC40E"/>
                </a:solidFill>
              </a:rPr>
              <a:t>: </a:t>
            </a:r>
            <a:endParaRPr lang="en-US" dirty="0">
              <a:solidFill>
                <a:srgbClr val="FBC40E"/>
              </a:solidFill>
            </a:endParaRPr>
          </a:p>
          <a:p>
            <a:r>
              <a:rPr lang="hr-HR" dirty="0">
                <a:solidFill>
                  <a:schemeClr val="tx1">
                    <a:lumMod val="50000"/>
                    <a:lumOff val="50000"/>
                  </a:schemeClr>
                </a:solidFill>
              </a:rPr>
              <a:t>Razviti ažurirani globalni fokus pomoći i lansirati ga u lipnju </a:t>
            </a:r>
            <a:r>
              <a:rPr lang="en-US" dirty="0">
                <a:solidFill>
                  <a:schemeClr val="tx1">
                    <a:lumMod val="50000"/>
                    <a:lumOff val="50000"/>
                  </a:schemeClr>
                </a:solidFill>
              </a:rPr>
              <a:t>2017</a:t>
            </a:r>
            <a:r>
              <a:rPr lang="hr-HR" dirty="0">
                <a:solidFill>
                  <a:schemeClr val="tx1">
                    <a:lumMod val="50000"/>
                    <a:lumOff val="50000"/>
                  </a:schemeClr>
                </a:solidFill>
              </a:rPr>
              <a:t>.</a:t>
            </a:r>
            <a:endParaRPr lang="en-US" dirty="0">
              <a:solidFill>
                <a:schemeClr val="tx1">
                  <a:lumMod val="50000"/>
                  <a:lumOff val="50000"/>
                </a:schemeClr>
              </a:solidFill>
            </a:endParaRPr>
          </a:p>
          <a:p>
            <a:r>
              <a:rPr lang="hr-HR" dirty="0">
                <a:solidFill>
                  <a:schemeClr val="tx1">
                    <a:lumMod val="50000"/>
                    <a:lumOff val="50000"/>
                  </a:schemeClr>
                </a:solidFill>
              </a:rPr>
              <a:t>Postati najpoznatiji </a:t>
            </a:r>
            <a:r>
              <a:rPr lang="hr-HR" dirty="0" err="1">
                <a:solidFill>
                  <a:schemeClr val="tx1">
                    <a:lumMod val="50000"/>
                    <a:lumOff val="50000"/>
                  </a:schemeClr>
                </a:solidFill>
              </a:rPr>
              <a:t>brend</a:t>
            </a:r>
            <a:r>
              <a:rPr lang="hr-HR" dirty="0">
                <a:solidFill>
                  <a:schemeClr val="tx1">
                    <a:lumMod val="50000"/>
                    <a:lumOff val="50000"/>
                  </a:schemeClr>
                </a:solidFill>
              </a:rPr>
              <a:t> volonterskog služenja u cijelom svijetu</a:t>
            </a:r>
            <a:r>
              <a:rPr lang="en-US" dirty="0">
                <a:solidFill>
                  <a:schemeClr val="tx1">
                    <a:lumMod val="50000"/>
                    <a:lumOff val="50000"/>
                  </a:schemeClr>
                </a:solidFill>
              </a:rPr>
              <a:t>.</a:t>
            </a:r>
          </a:p>
          <a:p>
            <a:r>
              <a:rPr lang="hr-HR" dirty="0">
                <a:solidFill>
                  <a:schemeClr val="tx1">
                    <a:lumMod val="50000"/>
                    <a:lumOff val="50000"/>
                  </a:schemeClr>
                </a:solidFill>
              </a:rPr>
              <a:t>Postići najvišu razinu služenja članovima, klubovima, distriktima i asocijaciji</a:t>
            </a:r>
            <a:r>
              <a:rPr lang="en-US" dirty="0">
                <a:solidFill>
                  <a:schemeClr val="tx1">
                    <a:lumMod val="50000"/>
                    <a:lumOff val="50000"/>
                  </a:schemeClr>
                </a:solidFill>
              </a:rPr>
              <a:t>.</a:t>
            </a:r>
          </a:p>
          <a:p>
            <a:r>
              <a:rPr lang="hr-HR" dirty="0">
                <a:solidFill>
                  <a:schemeClr val="tx1">
                    <a:lumMod val="50000"/>
                    <a:lumOff val="50000"/>
                  </a:schemeClr>
                </a:solidFill>
              </a:rPr>
              <a:t>Razviti nove i inovativne načine uključivanja ljudi u humanitarno služenje.</a:t>
            </a:r>
            <a:r>
              <a:rPr lang="en-US" dirty="0">
                <a:solidFill>
                  <a:schemeClr val="tx1">
                    <a:lumMod val="50000"/>
                    <a:lumOff val="50000"/>
                  </a:schemeClr>
                </a:solidFill>
              </a:rPr>
              <a:t> </a:t>
            </a:r>
          </a:p>
          <a:p>
            <a:r>
              <a:rPr lang="hr-HR" dirty="0">
                <a:solidFill>
                  <a:schemeClr val="tx1">
                    <a:lumMod val="50000"/>
                    <a:lumOff val="50000"/>
                  </a:schemeClr>
                </a:solidFill>
              </a:rPr>
              <a:t>Povećati vrijednost biti članom </a:t>
            </a:r>
            <a:r>
              <a:rPr lang="hr-HR" dirty="0" err="1">
                <a:solidFill>
                  <a:schemeClr val="tx1">
                    <a:lumMod val="50000"/>
                    <a:lumOff val="50000"/>
                  </a:schemeClr>
                </a:solidFill>
              </a:rPr>
              <a:t>Lionsa</a:t>
            </a:r>
            <a:r>
              <a:rPr lang="hr-HR" dirty="0">
                <a:solidFill>
                  <a:schemeClr val="tx1">
                    <a:lumMod val="50000"/>
                    <a:lumOff val="50000"/>
                  </a:schemeClr>
                </a:solidFill>
              </a:rPr>
              <a:t> stalnim širenjem prednosti članstva, edukacijom za lidere i služenjem članova</a:t>
            </a:r>
            <a:r>
              <a:rPr lang="en-US" dirty="0">
                <a:solidFill>
                  <a:schemeClr val="tx1">
                    <a:lumMod val="50000"/>
                    <a:lumOff val="50000"/>
                  </a:schemeClr>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62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a:t>Distrikt D – 126 (podaci sa </a:t>
            </a:r>
            <a:r>
              <a:rPr lang="hr-HR" dirty="0" err="1"/>
              <a:t>My</a:t>
            </a:r>
            <a:r>
              <a:rPr lang="hr-HR" dirty="0"/>
              <a:t> LCI </a:t>
            </a:r>
            <a:r>
              <a:rPr lang="hr-HR" b="1" dirty="0"/>
              <a:t>05.06.2019</a:t>
            </a:r>
            <a:r>
              <a:rPr lang="hr-HR" dirty="0"/>
              <a:t>)</a:t>
            </a:r>
          </a:p>
          <a:p>
            <a:pPr lvl="1"/>
            <a:r>
              <a:rPr lang="hr-HR" dirty="0"/>
              <a:t>60 klubova</a:t>
            </a:r>
          </a:p>
          <a:p>
            <a:pPr lvl="1"/>
            <a:r>
              <a:rPr lang="hr-HR" dirty="0"/>
              <a:t>1265 člana (-71; +101; NG +30) </a:t>
            </a:r>
          </a:p>
          <a:p>
            <a:pPr lvl="1"/>
            <a:r>
              <a:rPr lang="hr-HR" dirty="0"/>
              <a:t>10 LEO kluba   (7)</a:t>
            </a:r>
          </a:p>
          <a:p>
            <a:pPr lvl="1"/>
            <a:r>
              <a:rPr lang="hr-HR" dirty="0"/>
              <a:t>73 LEO članova (70)</a:t>
            </a:r>
          </a:p>
          <a:p>
            <a:pPr lvl="1"/>
            <a:r>
              <a:rPr lang="hr-HR" dirty="0"/>
              <a:t>Klubovi bez MMR u 3 </a:t>
            </a:r>
            <a:r>
              <a:rPr lang="hr-HR" dirty="0" err="1"/>
              <a:t>mj</a:t>
            </a:r>
            <a:r>
              <a:rPr lang="hr-HR" dirty="0"/>
              <a:t> i više  19</a:t>
            </a:r>
          </a:p>
          <a:p>
            <a:pPr lvl="1"/>
            <a:r>
              <a:rPr lang="hr-HR" dirty="0"/>
              <a:t>Klubovi sa manje od 15 članova  11	</a:t>
            </a:r>
          </a:p>
          <a:p>
            <a:pPr lvl="1"/>
            <a:r>
              <a:rPr lang="hr-HR" dirty="0"/>
              <a:t>Klubovi sa prijavljenim aktivnostima 42 (bez prijave 17)</a:t>
            </a:r>
          </a:p>
          <a:p>
            <a:pPr lvl="1"/>
            <a:r>
              <a:rPr lang="hr-HR" dirty="0"/>
              <a:t>Prijavljenih </a:t>
            </a:r>
            <a:r>
              <a:rPr lang="hr-HR" dirty="0" err="1"/>
              <a:t>lions</a:t>
            </a:r>
            <a:r>
              <a:rPr lang="hr-HR" dirty="0"/>
              <a:t> sati 32.391</a:t>
            </a:r>
          </a:p>
          <a:p>
            <a:pPr lvl="1"/>
            <a:r>
              <a:rPr lang="hr-HR" dirty="0"/>
              <a:t>Služeno 534.040 ljudi</a:t>
            </a:r>
          </a:p>
          <a:p>
            <a:pPr lvl="1"/>
            <a:r>
              <a:rPr lang="hr-HR" dirty="0"/>
              <a:t>Prikupljeno 217.637 USD donirano 131.068 USD</a:t>
            </a:r>
          </a:p>
          <a:p>
            <a:pPr lvl="1"/>
            <a:r>
              <a:rPr lang="hr-HR" dirty="0"/>
              <a:t>LCIF odobrenih projekata  0; </a:t>
            </a:r>
          </a:p>
          <a:p>
            <a:pPr lvl="1"/>
            <a:r>
              <a:rPr lang="hr-HR" dirty="0"/>
              <a:t>LCIF donacija – 9 kluba 6400 USD + 2000 Distrikt</a:t>
            </a:r>
          </a:p>
          <a:p>
            <a:pPr lvl="1"/>
            <a:endParaRPr lang="hr-HR" dirty="0"/>
          </a:p>
        </p:txBody>
      </p:sp>
      <p:sp>
        <p:nvSpPr>
          <p:cNvPr id="3" name="Title 2"/>
          <p:cNvSpPr>
            <a:spLocks noGrp="1"/>
          </p:cNvSpPr>
          <p:nvPr>
            <p:ph type="title"/>
          </p:nvPr>
        </p:nvSpPr>
        <p:spPr/>
        <p:txBody>
          <a:bodyPr/>
          <a:lstStyle/>
          <a:p>
            <a:r>
              <a:rPr lang="hr-HR" dirty="0"/>
              <a:t>Trenutačno stanje D 126</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71744"/>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19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Moto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800" b="1" i="1" dirty="0">
                <a:solidFill>
                  <a:schemeClr val="tx1"/>
                </a:solidFill>
              </a:rPr>
              <a:t>„Snaga naše organizacije određena je </a:t>
            </a:r>
          </a:p>
          <a:p>
            <a:pPr marL="0" indent="0" algn="ctr">
              <a:buNone/>
            </a:pPr>
            <a:r>
              <a:rPr lang="hr-HR" sz="2800" b="1" i="1" dirty="0">
                <a:solidFill>
                  <a:schemeClr val="tx1"/>
                </a:solidFill>
              </a:rPr>
              <a:t>snagom naših klubova i članova”</a:t>
            </a:r>
            <a:endParaRPr lang="hr-HR" sz="2800" b="1" i="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Strategija Distrikta 126 Hrvatska</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71744"/>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3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Vizija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000" b="1" dirty="0">
                <a:solidFill>
                  <a:schemeClr val="tx1"/>
                </a:solidFill>
              </a:rPr>
              <a:t>Biti jedna od vodećih organizacija u zemlji u služenju potrebitima, zajednici i  humanitarnome radu kao dio globalne udruge Lions Clubs International-a</a:t>
            </a:r>
            <a:endParaRPr lang="hr-HR" sz="2000" b="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Strategija Distrikta 126 Hrvatska</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5565648"/>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Misija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400" b="1" dirty="0">
                <a:solidFill>
                  <a:schemeClr val="tx1"/>
                </a:solidFill>
              </a:rPr>
              <a:t>Služiti zajednici, odgovarati na humanitarne potrebe, promicati trajne vrijednosti i raditi na promicanju mira i razumijevanju ljudi kroz Lions klubove, angažirajući i educirajući volontere</a:t>
            </a:r>
            <a:endParaRPr lang="hr-HR" sz="2400" b="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Strategija Distrikta 126 Hrvatska</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2" y="5571744"/>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69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153400" cy="457200"/>
          </a:xfrm>
        </p:spPr>
        <p:txBody>
          <a:bodyPr/>
          <a:lstStyle/>
          <a:p>
            <a:r>
              <a:rPr lang="hr-HR" b="1" dirty="0"/>
              <a:t>Strateški ciljevi Distrikta 126 za </a:t>
            </a:r>
            <a:r>
              <a:rPr lang="en-US" b="1" dirty="0"/>
              <a:t>201</a:t>
            </a:r>
            <a:r>
              <a:rPr lang="hr-HR" b="1" dirty="0"/>
              <a:t>8</a:t>
            </a:r>
            <a:r>
              <a:rPr lang="en-US" b="1" dirty="0"/>
              <a:t>-202</a:t>
            </a:r>
            <a:r>
              <a:rPr lang="hr-HR" b="1" dirty="0"/>
              <a:t>3</a:t>
            </a:r>
            <a:endParaRPr lang="en-US" dirty="0"/>
          </a:p>
        </p:txBody>
      </p:sp>
      <p:sp>
        <p:nvSpPr>
          <p:cNvPr id="7" name="Content Placeholder 6"/>
          <p:cNvSpPr>
            <a:spLocks noGrp="1"/>
          </p:cNvSpPr>
          <p:nvPr>
            <p:ph idx="1"/>
          </p:nvPr>
        </p:nvSpPr>
        <p:spPr>
          <a:xfrm>
            <a:off x="304800" y="1066800"/>
            <a:ext cx="8534400" cy="4572000"/>
          </a:xfrm>
          <a:ln w="12700">
            <a:noFill/>
          </a:ln>
        </p:spPr>
        <p:txBody>
          <a:bodyPr/>
          <a:lstStyle/>
          <a:p>
            <a:pPr marL="0" indent="0">
              <a:buNone/>
            </a:pPr>
            <a:r>
              <a:rPr lang="hr-HR" b="1" dirty="0">
                <a:solidFill>
                  <a:srgbClr val="FBC40E"/>
                </a:solidFill>
              </a:rPr>
              <a:t>Prvenstveni cilj</a:t>
            </a:r>
            <a:r>
              <a:rPr lang="en-US" b="1" dirty="0">
                <a:solidFill>
                  <a:srgbClr val="FBC40E"/>
                </a:solidFill>
              </a:rPr>
              <a:t>:</a:t>
            </a:r>
            <a:endParaRPr lang="en-US" dirty="0">
              <a:solidFill>
                <a:srgbClr val="FBC40E"/>
              </a:solidFill>
            </a:endParaRPr>
          </a:p>
          <a:p>
            <a:r>
              <a:rPr lang="hr-HR" dirty="0">
                <a:solidFill>
                  <a:schemeClr val="tx1">
                    <a:lumMod val="50000"/>
                    <a:lumOff val="50000"/>
                  </a:schemeClr>
                </a:solidFill>
              </a:rPr>
              <a:t>Služiti, odnosno pomoći </a:t>
            </a:r>
            <a:r>
              <a:rPr lang="hr-HR" u="sng" dirty="0">
                <a:solidFill>
                  <a:schemeClr val="tx1">
                    <a:lumMod val="50000"/>
                    <a:lumOff val="50000"/>
                  </a:schemeClr>
                </a:solidFill>
              </a:rPr>
              <a:t>barem 200.000 ljudi</a:t>
            </a:r>
            <a:r>
              <a:rPr lang="hr-HR" dirty="0">
                <a:solidFill>
                  <a:schemeClr val="tx1">
                    <a:lumMod val="50000"/>
                    <a:lumOff val="50000"/>
                  </a:schemeClr>
                </a:solidFill>
              </a:rPr>
              <a:t> godišnje (do 2022/2023)</a:t>
            </a:r>
          </a:p>
          <a:p>
            <a:r>
              <a:rPr lang="hr-HR" dirty="0">
                <a:solidFill>
                  <a:schemeClr val="tx1">
                    <a:lumMod val="50000"/>
                    <a:lumOff val="50000"/>
                  </a:schemeClr>
                </a:solidFill>
              </a:rPr>
              <a:t>Povećati </a:t>
            </a:r>
            <a:r>
              <a:rPr lang="hr-HR" u="sng" dirty="0">
                <a:solidFill>
                  <a:schemeClr val="tx1">
                    <a:lumMod val="50000"/>
                    <a:lumOff val="50000"/>
                  </a:schemeClr>
                </a:solidFill>
              </a:rPr>
              <a:t>broj članova na 1500 u 65 klubova</a:t>
            </a:r>
            <a:endParaRPr lang="en-US" u="sng"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r>
              <a:rPr lang="hr-HR" b="1" dirty="0">
                <a:solidFill>
                  <a:srgbClr val="FBC40E"/>
                </a:solidFill>
              </a:rPr>
              <a:t>Podupirući ciljevi za postizanje glavnog cilja</a:t>
            </a:r>
            <a:r>
              <a:rPr lang="en-US" b="1" dirty="0">
                <a:solidFill>
                  <a:srgbClr val="FBC40E"/>
                </a:solidFill>
              </a:rPr>
              <a:t>: </a:t>
            </a:r>
            <a:endParaRPr lang="en-US" dirty="0">
              <a:solidFill>
                <a:srgbClr val="FBC40E"/>
              </a:solidFill>
            </a:endParaRPr>
          </a:p>
          <a:p>
            <a:r>
              <a:rPr lang="hr-HR" dirty="0">
                <a:solidFill>
                  <a:schemeClr val="tx1">
                    <a:lumMod val="50000"/>
                    <a:lumOff val="50000"/>
                  </a:schemeClr>
                </a:solidFill>
              </a:rPr>
              <a:t>Pojačati utjecaj i fokus služenja</a:t>
            </a:r>
            <a:endParaRPr lang="en-US" dirty="0">
              <a:solidFill>
                <a:schemeClr val="tx1">
                  <a:lumMod val="50000"/>
                  <a:lumOff val="50000"/>
                </a:schemeClr>
              </a:solidFill>
            </a:endParaRPr>
          </a:p>
          <a:p>
            <a:r>
              <a:rPr lang="hr-HR" dirty="0">
                <a:solidFill>
                  <a:schemeClr val="tx1">
                    <a:lumMod val="50000"/>
                    <a:lumOff val="50000"/>
                  </a:schemeClr>
                </a:solidFill>
              </a:rPr>
              <a:t>Poboljšati javnu percepciju i povećati vidljivost Lionsa</a:t>
            </a:r>
            <a:r>
              <a:rPr lang="en-US" dirty="0">
                <a:solidFill>
                  <a:schemeClr val="tx1">
                    <a:lumMod val="50000"/>
                    <a:lumOff val="50000"/>
                  </a:schemeClr>
                </a:solidFill>
              </a:rPr>
              <a:t>.</a:t>
            </a:r>
          </a:p>
          <a:p>
            <a:pPr lvl="0"/>
            <a:r>
              <a:rPr lang="hr-HR" dirty="0">
                <a:solidFill>
                  <a:schemeClr val="tx1">
                    <a:lumMod val="50000"/>
                    <a:lumOff val="50000"/>
                  </a:schemeClr>
                </a:solidFill>
              </a:rPr>
              <a:t>Težiti izvrsnosti klubova i distrikta</a:t>
            </a:r>
            <a:r>
              <a:rPr lang="en-US" dirty="0">
                <a:solidFill>
                  <a:schemeClr val="tx1">
                    <a:lumMod val="50000"/>
                    <a:lumOff val="50000"/>
                  </a:schemeClr>
                </a:solidFill>
              </a:rPr>
              <a:t>.</a:t>
            </a:r>
          </a:p>
          <a:p>
            <a:r>
              <a:rPr lang="hr-HR" dirty="0">
                <a:solidFill>
                  <a:schemeClr val="tx1">
                    <a:lumMod val="50000"/>
                    <a:lumOff val="50000"/>
                  </a:schemeClr>
                </a:solidFill>
              </a:rPr>
              <a:t>Povećati vrijednost i zadovoljstvo članstva kroz aktivnosti služenja i edukacije </a:t>
            </a:r>
          </a:p>
          <a:p>
            <a:r>
              <a:rPr lang="hr-HR" dirty="0">
                <a:solidFill>
                  <a:schemeClr val="tx1">
                    <a:lumMod val="50000"/>
                    <a:lumOff val="50000"/>
                  </a:schemeClr>
                </a:solidFill>
              </a:rPr>
              <a:t>Posebnim projektima koristiti sufinanciranje LCIF, kao i pojačati doniranje LCIF-u kroz individualne, klubske i distriktualne donacije od barem 10 USD po članu godišnje (2022/2023)</a:t>
            </a:r>
          </a:p>
          <a:p>
            <a:r>
              <a:rPr lang="hr-HR" dirty="0">
                <a:solidFill>
                  <a:schemeClr val="tx1">
                    <a:lumMod val="50000"/>
                    <a:lumOff val="50000"/>
                  </a:schemeClr>
                </a:solidFill>
              </a:rPr>
              <a:t>Kroz programe rada i edukacije pojačati značaj i ulogu LEO klubova i LEO distrikta</a:t>
            </a:r>
            <a:endParaRPr lang="en-US" dirty="0">
              <a:solidFill>
                <a:schemeClr val="tx1">
                  <a:lumMod val="50000"/>
                  <a:lumOff val="5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 y="5571744"/>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5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1" y="152401"/>
            <a:ext cx="7498467" cy="553998"/>
          </a:xfrm>
          <a:prstGeom prst="rect">
            <a:avLst/>
          </a:prstGeom>
          <a:noFill/>
        </p:spPr>
        <p:txBody>
          <a:bodyPr wrap="square" rtlCol="0">
            <a:spAutoFit/>
          </a:bodyPr>
          <a:lstStyle/>
          <a:p>
            <a:r>
              <a:rPr lang="hr-HR" sz="3000" dirty="0">
                <a:solidFill>
                  <a:srgbClr val="00338D"/>
                </a:solidFill>
              </a:rPr>
              <a:t>Kolo </a:t>
            </a:r>
            <a:r>
              <a:rPr lang="hr-HR" sz="3000" dirty="0">
                <a:solidFill>
                  <a:srgbClr val="00338D"/>
                </a:solidFill>
                <a:latin typeface="+mj-lt"/>
              </a:rPr>
              <a:t>Strategije</a:t>
            </a:r>
            <a:r>
              <a:rPr lang="hr-HR" sz="3000" dirty="0">
                <a:solidFill>
                  <a:srgbClr val="00338D"/>
                </a:solidFill>
              </a:rPr>
              <a:t> – šest područja djelovanja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99998978"/>
              </p:ext>
            </p:extLst>
          </p:nvPr>
        </p:nvGraphicFramePr>
        <p:xfrm>
          <a:off x="76200" y="359033"/>
          <a:ext cx="90678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rot="19209414">
            <a:off x="2010441" y="1641033"/>
            <a:ext cx="1939955" cy="736531"/>
          </a:xfrm>
          <a:prstGeom prst="rect">
            <a:avLst/>
          </a:prstGeom>
          <a:noFill/>
        </p:spPr>
        <p:txBody>
          <a:bodyPr wrap="none" rtlCol="0">
            <a:prstTxWarp prst="textArchUp">
              <a:avLst/>
            </a:prstTxWarp>
            <a:spAutoFit/>
          </a:bodyPr>
          <a:lstStyle/>
          <a:p>
            <a:pPr algn="ctr"/>
            <a:r>
              <a:rPr lang="hr-HR" sz="1200" dirty="0">
                <a:solidFill>
                  <a:schemeClr val="bg1"/>
                </a:solidFill>
              </a:rPr>
              <a:t>Cjeloviti program kvalitete</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 y="556806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807034"/>
      </p:ext>
    </p:extLst>
  </p:cSld>
  <p:clrMapOvr>
    <a:masterClrMapping/>
  </p:clrMapOvr>
</p:sld>
</file>

<file path=ppt/theme/theme1.xml><?xml version="1.0" encoding="utf-8"?>
<a:theme xmlns:a="http://schemas.openxmlformats.org/drawingml/2006/main" name="LIONS_MAY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2687</Words>
  <Application>Microsoft Office PowerPoint</Application>
  <PresentationFormat>On-screen Show (4:3)</PresentationFormat>
  <Paragraphs>344</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Candara</vt:lpstr>
      <vt:lpstr>Helvetica</vt:lpstr>
      <vt:lpstr>Symbol</vt:lpstr>
      <vt:lpstr>Wingdings</vt:lpstr>
      <vt:lpstr>LIONS_MAY2016_Template</vt:lpstr>
      <vt:lpstr>Distrikt D - 126</vt:lpstr>
      <vt:lpstr>Četiri Područja Fokusa – „Kotač” Strategije</vt:lpstr>
      <vt:lpstr>Strateški Ciljevi LCI za 2016.-2020.</vt:lpstr>
      <vt:lpstr>Trenutačno stanje D 126</vt:lpstr>
      <vt:lpstr>Strategija Distrikta 126 Hrvatska</vt:lpstr>
      <vt:lpstr>Strategija Distrikta 126 Hrvatska</vt:lpstr>
      <vt:lpstr>Strategija Distrikta 126 Hrvatska</vt:lpstr>
      <vt:lpstr>Strateški ciljevi Distrikta 126 za 2018-2023</vt:lpstr>
      <vt:lpstr>PowerPoint Presentation</vt:lpstr>
      <vt:lpstr>PowerPoint Presentation</vt:lpstr>
      <vt:lpstr>Pojačati utjecaj I focus služenja</vt:lpstr>
      <vt:lpstr>PowerPoint Presentation</vt:lpstr>
      <vt:lpstr>Poboljšati javnu percepciju i vidljivost lionsa</vt:lpstr>
      <vt:lpstr>PowerPoint Presentation</vt:lpstr>
      <vt:lpstr>Težiti izvrsnosti klubova i Distrikta</vt:lpstr>
      <vt:lpstr>PowerPoint Presentation</vt:lpstr>
      <vt:lpstr>Povećati vrijednost i zadovoljstvo članova</vt:lpstr>
      <vt:lpstr>PowerPoint Presentation</vt:lpstr>
      <vt:lpstr>LCIF pojačati doniranja na 10$ po članu</vt:lpstr>
      <vt:lpstr>PowerPoint Presentation</vt:lpstr>
      <vt:lpstr>Osnažiti vezu LEO i lions klubova</vt:lpstr>
      <vt:lpstr>Članstvo</vt:lpstr>
      <vt:lpstr>Leadership - vođstvo</vt:lpstr>
      <vt:lpstr>Služenje</vt:lpstr>
      <vt:lpstr>LCIF</vt:lpstr>
      <vt:lpstr>Uži kabinet</vt:lpstr>
      <vt:lpstr>Pitanja i Odgovori</vt:lpstr>
      <vt:lpstr>Hvala</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LCI FORWARD</dc:title>
  <dc:creator>O'Donnell, Heather</dc:creator>
  <cp:lastModifiedBy>Darko Ćuruvija</cp:lastModifiedBy>
  <cp:revision>76</cp:revision>
  <dcterms:created xsi:type="dcterms:W3CDTF">2016-08-17T13:01:59Z</dcterms:created>
  <dcterms:modified xsi:type="dcterms:W3CDTF">2019-06-08T05:48:14Z</dcterms:modified>
</cp:coreProperties>
</file>